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1"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showComments="0">
  <p:normalViewPr>
    <p:restoredLeft sz="15634"/>
    <p:restoredTop sz="94697"/>
  </p:normalViewPr>
  <p:slideViewPr>
    <p:cSldViewPr snapToGrid="0">
      <p:cViewPr>
        <p:scale>
          <a:sx n="77" d="100"/>
          <a:sy n="77" d="100"/>
        </p:scale>
        <p:origin x="1280" y="126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861b53f39e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861b53f39e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Stephanie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8602fa3aad_0_1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8602fa3aad_0_1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Anqi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8602fa3aad_0_12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8602fa3aad_0_1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Anqi</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880159d051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880159d051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Anqi</a:t>
            </a:r>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880159d051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880159d051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Anqi</a:t>
            </a:r>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882d39f267_2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882d39f267_2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Mojin</a:t>
            </a:r>
            <a:endParaRPr/>
          </a:p>
          <a:p>
            <a:pPr marL="0" lvl="0" indent="0" algn="l" rtl="0">
              <a:spcBef>
                <a:spcPts val="0"/>
              </a:spcBef>
              <a:spcAft>
                <a:spcPts val="0"/>
              </a:spcAft>
              <a:buNone/>
            </a:pPr>
            <a:r>
              <a:rPr lang="en"/>
              <a:t>We distilled our research data into 5 key findings.</a:t>
            </a:r>
            <a:endParaRPr/>
          </a:p>
          <a:p>
            <a:pPr marL="457200" lvl="0" indent="-298450" algn="l" rtl="0">
              <a:spcBef>
                <a:spcPts val="0"/>
              </a:spcBef>
              <a:spcAft>
                <a:spcPts val="0"/>
              </a:spcAft>
              <a:buSzPts val="1100"/>
              <a:buAutoNum type="arabicParenR"/>
            </a:pPr>
            <a:r>
              <a:rPr lang="en"/>
              <a:t>Regarding data privacy, we found that..</a:t>
            </a:r>
            <a:endParaRPr/>
          </a:p>
          <a:p>
            <a:pPr marL="457200" lvl="0" indent="-298450" algn="l" rtl="0">
              <a:spcBef>
                <a:spcPts val="0"/>
              </a:spcBef>
              <a:spcAft>
                <a:spcPts val="0"/>
              </a:spcAft>
              <a:buSzPts val="1100"/>
              <a:buAutoNum type="arabicParenR"/>
            </a:pPr>
            <a:r>
              <a:rPr lang="en"/>
              <a:t>We also found that people were most frustrated with the experience of running into documentation errors on the day of the appointment..</a:t>
            </a:r>
            <a:endParaRPr/>
          </a:p>
          <a:p>
            <a:pPr marL="457200" lvl="0" indent="-298450" algn="l" rtl="0">
              <a:spcBef>
                <a:spcPts val="0"/>
              </a:spcBef>
              <a:spcAft>
                <a:spcPts val="0"/>
              </a:spcAft>
              <a:buSzPts val="1100"/>
              <a:buAutoNum type="arabicParenR"/>
            </a:pPr>
            <a:r>
              <a:rPr lang="en"/>
              <a:t>What people expect from the experience include...</a:t>
            </a:r>
            <a:endParaRPr/>
          </a:p>
          <a:p>
            <a:pPr marL="457200" lvl="0" indent="-298450" algn="l" rtl="0">
              <a:spcBef>
                <a:spcPts val="0"/>
              </a:spcBef>
              <a:spcAft>
                <a:spcPts val="0"/>
              </a:spcAft>
              <a:buSzPts val="1100"/>
              <a:buAutoNum type="arabicParenR"/>
            </a:pPr>
            <a:r>
              <a:rPr lang="en"/>
              <a:t>As for the chatbot, the participants expected...</a:t>
            </a:r>
            <a:endParaRPr/>
          </a:p>
          <a:p>
            <a:pPr marL="457200" lvl="0" indent="-298450" algn="l" rtl="0">
              <a:spcBef>
                <a:spcPts val="0"/>
              </a:spcBef>
              <a:spcAft>
                <a:spcPts val="0"/>
              </a:spcAft>
              <a:buSzPts val="1100"/>
              <a:buAutoNum type="arabicParenR"/>
            </a:pPr>
            <a:r>
              <a:rPr lang="en"/>
              <a:t>Some frequently mentioned characteristics that the users would like the bot to have are... </a:t>
            </a:r>
            <a:endParaRPr/>
          </a:p>
          <a:p>
            <a:pPr marL="0" lvl="0" indent="0" algn="l" rtl="0">
              <a:lnSpc>
                <a:spcPct val="115000"/>
              </a:lnSpc>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882d39f267_3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882d39f267_3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Mojin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882d39f267_3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882d39f267_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Mojin</a:t>
            </a:r>
            <a:endParaRPr/>
          </a:p>
          <a:p>
            <a:pPr marL="0" lvl="0" indent="0" algn="l" rtl="0">
              <a:spcBef>
                <a:spcPts val="0"/>
              </a:spcBef>
              <a:spcAft>
                <a:spcPts val="0"/>
              </a:spcAft>
              <a:buNone/>
            </a:pPr>
            <a:endParaRPr/>
          </a:p>
          <a:p>
            <a:pPr marL="0" lvl="0" indent="0" algn="l" rtl="0">
              <a:spcBef>
                <a:spcPts val="0"/>
              </a:spcBef>
              <a:spcAft>
                <a:spcPts val="0"/>
              </a:spcAft>
              <a:buNone/>
            </a:pPr>
            <a:r>
              <a:rPr lang="en"/>
              <a:t>We had three options to address the key findings.</a:t>
            </a:r>
            <a:endParaRPr/>
          </a:p>
          <a:p>
            <a:pPr marL="0" lvl="0" indent="0" algn="l" rtl="0">
              <a:spcBef>
                <a:spcPts val="0"/>
              </a:spcBef>
              <a:spcAft>
                <a:spcPts val="0"/>
              </a:spcAft>
              <a:buNone/>
            </a:pPr>
            <a:r>
              <a:rPr lang="en"/>
              <a:t>Considering time and resource restrictions, we went with option 2 which is a happy medium between utilizing existing information on the website and building a much smarter chatbot.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882d39f267_3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882d39f267_3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Mojin</a:t>
            </a:r>
            <a:endParaRPr/>
          </a:p>
          <a:p>
            <a:pPr marL="457200" lvl="0" indent="-298450" algn="l" rtl="0">
              <a:spcBef>
                <a:spcPts val="0"/>
              </a:spcBef>
              <a:spcAft>
                <a:spcPts val="0"/>
              </a:spcAft>
              <a:buSzPts val="1100"/>
              <a:buAutoNum type="arabicParenR"/>
            </a:pPr>
            <a:r>
              <a:rPr lang="en"/>
              <a:t>Antonio's passport has expired and he needs to renew his passport for his upcoming trip overseas.</a:t>
            </a:r>
            <a:endParaRPr/>
          </a:p>
          <a:p>
            <a:pPr marL="457200" lvl="0" indent="-298450" algn="l" rtl="0">
              <a:spcBef>
                <a:spcPts val="0"/>
              </a:spcBef>
              <a:spcAft>
                <a:spcPts val="0"/>
              </a:spcAft>
              <a:buSzPts val="1100"/>
              <a:buAutoNum type="arabicParenR"/>
            </a:pPr>
            <a:r>
              <a:rPr lang="en"/>
              <a:t>He opens the SRE website and sees a virtual assistant is available to help, along with other options. </a:t>
            </a:r>
            <a:endParaRPr/>
          </a:p>
          <a:p>
            <a:pPr marL="457200" lvl="0" indent="-298450" algn="l" rtl="0">
              <a:spcBef>
                <a:spcPts val="0"/>
              </a:spcBef>
              <a:spcAft>
                <a:spcPts val="0"/>
              </a:spcAft>
              <a:buSzPts val="1100"/>
              <a:buAutoNum type="arabicParenR"/>
            </a:pPr>
            <a:r>
              <a:rPr lang="en"/>
              <a:t>Antonio decides to use the virtual assistant.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88194b7aec_3_79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88194b7aec_3_7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4) Virtual assistant directs Antonio to fill out a preliminary form.</a:t>
            </a:r>
            <a:endParaRPr/>
          </a:p>
          <a:p>
            <a:pPr marL="0" lvl="0" indent="0" algn="l" rtl="0">
              <a:spcBef>
                <a:spcPts val="0"/>
              </a:spcBef>
              <a:spcAft>
                <a:spcPts val="0"/>
              </a:spcAft>
              <a:buNone/>
            </a:pPr>
            <a:r>
              <a:rPr lang="en"/>
              <a:t>5) Antonio gets a personalized list of documents that he'll need to get his passport renewed.</a:t>
            </a:r>
            <a:endParaRPr/>
          </a:p>
          <a:p>
            <a:pPr marL="0" lvl="0" indent="0" algn="l" rtl="0">
              <a:spcBef>
                <a:spcPts val="0"/>
              </a:spcBef>
              <a:spcAft>
                <a:spcPts val="0"/>
              </a:spcAft>
              <a:buNone/>
            </a:pPr>
            <a:r>
              <a:rPr lang="en"/>
              <a:t>6) The virtual assistant suggests that Antonio log in and upload his copies of each required document for review.</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88194b7aec_3_79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88194b7aec_3_7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7) Antonio receives SMS confirming that his documents are successfully uploaded. Meanwhile, an officer reviews his documents to make sure everything is correct.</a:t>
            </a:r>
            <a:endParaRPr/>
          </a:p>
          <a:p>
            <a:pPr marL="0" lvl="0" indent="0" algn="l" rtl="0">
              <a:spcBef>
                <a:spcPts val="0"/>
              </a:spcBef>
              <a:spcAft>
                <a:spcPts val="0"/>
              </a:spcAft>
              <a:buNone/>
            </a:pPr>
            <a:r>
              <a:rPr lang="en"/>
              <a:t>8) Antonio gets notified that his documents are all set, he then schedules his passport renewal appointment.</a:t>
            </a:r>
            <a:endParaRPr/>
          </a:p>
          <a:p>
            <a:pPr marL="0" lvl="0" indent="0" algn="l" rtl="0">
              <a:spcBef>
                <a:spcPts val="0"/>
              </a:spcBef>
              <a:spcAft>
                <a:spcPts val="0"/>
              </a:spcAft>
              <a:buNone/>
            </a:pPr>
            <a:r>
              <a:rPr lang="en"/>
              <a:t>9) Antonio attends the appointment, receives his new passport, and is happy to prepare for his trip!</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861b53f39e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861b53f39e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Stephanie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8"/>
        <p:cNvGrpSpPr/>
        <p:nvPr/>
      </p:nvGrpSpPr>
      <p:grpSpPr>
        <a:xfrm>
          <a:off x="0" y="0"/>
          <a:ext cx="0" cy="0"/>
          <a:chOff x="0" y="0"/>
          <a:chExt cx="0" cy="0"/>
        </a:xfrm>
      </p:grpSpPr>
      <p:sp>
        <p:nvSpPr>
          <p:cNvPr id="1039" name="Google Shape;1039;g8656423a6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 name="Google Shape;1040;g8656423a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Antonio</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861b53f39e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861b53f39e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Antonio</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
        <p:cNvGrpSpPr/>
        <p:nvPr/>
      </p:nvGrpSpPr>
      <p:grpSpPr>
        <a:xfrm>
          <a:off x="0" y="0"/>
          <a:ext cx="0" cy="0"/>
          <a:chOff x="0" y="0"/>
          <a:chExt cx="0" cy="0"/>
        </a:xfrm>
      </p:grpSpPr>
      <p:sp>
        <p:nvSpPr>
          <p:cNvPr id="1090" name="Google Shape;1090;g8656423a64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1" name="Google Shape;1091;g8656423a64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
        <p:cNvGrpSpPr/>
        <p:nvPr/>
      </p:nvGrpSpPr>
      <p:grpSpPr>
        <a:xfrm>
          <a:off x="0" y="0"/>
          <a:ext cx="0" cy="0"/>
          <a:chOff x="0" y="0"/>
          <a:chExt cx="0" cy="0"/>
        </a:xfrm>
      </p:grpSpPr>
      <p:sp>
        <p:nvSpPr>
          <p:cNvPr id="1155" name="Google Shape;1155;g880159d051_0_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 name="Google Shape;1156;g880159d051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Antonio</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1"/>
        <p:cNvGrpSpPr/>
        <p:nvPr/>
      </p:nvGrpSpPr>
      <p:grpSpPr>
        <a:xfrm>
          <a:off x="0" y="0"/>
          <a:ext cx="0" cy="0"/>
          <a:chOff x="0" y="0"/>
          <a:chExt cx="0" cy="0"/>
        </a:xfrm>
      </p:grpSpPr>
      <p:sp>
        <p:nvSpPr>
          <p:cNvPr id="1162" name="Google Shape;1162;g861b53f39e_1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3" name="Google Shape;1163;g861b53f39e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Antonio</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
        <p:cNvGrpSpPr/>
        <p:nvPr/>
      </p:nvGrpSpPr>
      <p:grpSpPr>
        <a:xfrm>
          <a:off x="0" y="0"/>
          <a:ext cx="0" cy="0"/>
          <a:chOff x="0" y="0"/>
          <a:chExt cx="0" cy="0"/>
        </a:xfrm>
      </p:grpSpPr>
      <p:sp>
        <p:nvSpPr>
          <p:cNvPr id="1167" name="Google Shape;1167;g882d39f267_5_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8" name="Google Shape;1168;g882d39f267_5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8602fa3aad_0_6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8602fa3aad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Stephanie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882d39f267_3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882d39f267_3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Stephanie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8602fa3aad_0_6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8602fa3aad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Stephanie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8602fa3aad_0_1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8602fa3aad_0_1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Patriya</a:t>
            </a:r>
            <a:endParaRPr/>
          </a:p>
          <a:p>
            <a:pPr marL="0" lvl="0" indent="0" algn="l" rtl="0">
              <a:spcBef>
                <a:spcPts val="0"/>
              </a:spcBef>
              <a:spcAft>
                <a:spcPts val="0"/>
              </a:spcAft>
              <a:buNone/>
            </a:pPr>
            <a:endParaRPr/>
          </a:p>
          <a:p>
            <a:pPr marL="0" lvl="0" indent="0" algn="l" rtl="0">
              <a:spcBef>
                <a:spcPts val="0"/>
              </a:spcBef>
              <a:spcAft>
                <a:spcPts val="0"/>
              </a:spcAft>
              <a:buNone/>
            </a:pPr>
            <a:r>
              <a:rPr lang="en"/>
              <a:t>Hi everyone, so here’s depiction of our research and design journey the past two week.  This included cross-functional discussions, literature review, user interviews, analysis through affinity diagramming, and prototyping. The last two, testing and implementation are efforts we hope to accomplish moving forward.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882d39f267_3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882d39f267_3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Patriya</a:t>
            </a:r>
            <a:endParaRPr/>
          </a:p>
          <a:p>
            <a:pPr marL="0" lvl="0" indent="0" algn="l" rtl="0">
              <a:spcBef>
                <a:spcPts val="0"/>
              </a:spcBef>
              <a:spcAft>
                <a:spcPts val="0"/>
              </a:spcAft>
              <a:buNone/>
            </a:pPr>
            <a:endParaRPr/>
          </a:p>
          <a:p>
            <a:pPr marL="0" lvl="0" indent="0" algn="l" rtl="0">
              <a:spcBef>
                <a:spcPts val="0"/>
              </a:spcBef>
              <a:spcAft>
                <a:spcPts val="0"/>
              </a:spcAft>
              <a:buNone/>
            </a:pPr>
            <a:r>
              <a:rPr lang="en"/>
              <a:t>Alright, now we’re going to dive deeper into our research and findings.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880159d05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880159d05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Patriya</a:t>
            </a:r>
            <a:endParaRPr/>
          </a:p>
          <a:p>
            <a:pPr marL="0" lvl="0" indent="0" algn="l" rtl="0">
              <a:spcBef>
                <a:spcPts val="0"/>
              </a:spcBef>
              <a:spcAft>
                <a:spcPts val="0"/>
              </a:spcAft>
              <a:buNone/>
            </a:pPr>
            <a:endParaRPr/>
          </a:p>
          <a:p>
            <a:pPr marL="0" lvl="0" indent="0" algn="l" rtl="0">
              <a:spcBef>
                <a:spcPts val="0"/>
              </a:spcBef>
              <a:spcAft>
                <a:spcPts val="0"/>
              </a:spcAft>
              <a:buNone/>
            </a:pPr>
            <a:r>
              <a:rPr lang="en"/>
              <a:t>During initial research, we explored cultural theory. Having Antonio on our team allowed us to have a cultural ambassador to discuss these initial insights and helped spur discussions in the design process especially when combining dimensions. Using the Hofstede Model for Mexico we pulled these considerations into our designs that will be discussed later in our presentation.</a:t>
            </a:r>
            <a:endParaRPr/>
          </a:p>
          <a:p>
            <a:pPr marL="0" lvl="0" indent="0" algn="l" rtl="0">
              <a:spcBef>
                <a:spcPts val="0"/>
              </a:spcBef>
              <a:spcAft>
                <a:spcPts val="0"/>
              </a:spcAft>
              <a:buNone/>
            </a:pPr>
            <a:endParaRPr/>
          </a:p>
          <a:p>
            <a:pPr marL="0" lvl="0" indent="0" algn="l" rtl="0">
              <a:spcBef>
                <a:spcPts val="0"/>
              </a:spcBef>
              <a:spcAft>
                <a:spcPts val="0"/>
              </a:spcAft>
              <a:buNone/>
            </a:pPr>
            <a:r>
              <a:rPr lang="en"/>
              <a:t>From high PD, we learned there was an established hierarchy and system of rules</a:t>
            </a:r>
            <a:endParaRPr/>
          </a:p>
          <a:p>
            <a:pPr marL="0" lvl="0" indent="0" algn="l" rtl="0">
              <a:spcBef>
                <a:spcPts val="0"/>
              </a:spcBef>
              <a:spcAft>
                <a:spcPts val="0"/>
              </a:spcAft>
              <a:buNone/>
            </a:pPr>
            <a:r>
              <a:rPr lang="en"/>
              <a:t>Low individualism meant that group membership was valued, particularly family</a:t>
            </a:r>
            <a:endParaRPr/>
          </a:p>
          <a:p>
            <a:pPr marL="0" lvl="0" indent="0" algn="l" rtl="0">
              <a:spcBef>
                <a:spcPts val="0"/>
              </a:spcBef>
              <a:spcAft>
                <a:spcPts val="0"/>
              </a:spcAft>
              <a:buNone/>
            </a:pPr>
            <a:r>
              <a:rPr lang="en"/>
              <a:t>With High uncertainty avoidance, there was a preference for certainty and clarity</a:t>
            </a:r>
            <a:endParaRPr/>
          </a:p>
          <a:p>
            <a:pPr marL="0" lvl="0" indent="0" algn="l" rtl="0">
              <a:spcBef>
                <a:spcPts val="0"/>
              </a:spcBef>
              <a:spcAft>
                <a:spcPts val="0"/>
              </a:spcAft>
              <a:buNone/>
            </a:pPr>
            <a:r>
              <a:rPr lang="en"/>
              <a:t>Having High masculinity meant a value of decisiveness and assertiveness. </a:t>
            </a:r>
            <a:endParaRPr/>
          </a:p>
          <a:p>
            <a:pPr marL="0" lvl="0" indent="0" algn="l" rtl="0">
              <a:spcBef>
                <a:spcPts val="0"/>
              </a:spcBef>
              <a:spcAft>
                <a:spcPts val="0"/>
              </a:spcAft>
              <a:buNone/>
            </a:pPr>
            <a:r>
              <a:rPr lang="en"/>
              <a:t>With Long term orientation there would be respect for tradition and desire for quick results</a:t>
            </a:r>
            <a:endParaRPr/>
          </a:p>
          <a:p>
            <a:pPr marL="0" lvl="0" indent="0" algn="l" rtl="0">
              <a:spcBef>
                <a:spcPts val="0"/>
              </a:spcBef>
              <a:spcAft>
                <a:spcPts val="0"/>
              </a:spcAft>
              <a:buNone/>
            </a:pPr>
            <a:r>
              <a:rPr lang="en"/>
              <a:t>Being High context/polychronic meant nuanced communication was valued including ease with multi-tasking</a:t>
            </a:r>
            <a:endParaRPr/>
          </a:p>
          <a:p>
            <a:pPr marL="0" lvl="0" indent="0" algn="l" rtl="0">
              <a:spcBef>
                <a:spcPts val="0"/>
              </a:spcBef>
              <a:spcAft>
                <a:spcPts val="0"/>
              </a:spcAft>
              <a:buNone/>
            </a:pPr>
            <a:endParaRPr/>
          </a:p>
          <a:p>
            <a:pPr marL="0" lvl="0" indent="0" algn="l" rtl="0">
              <a:spcBef>
                <a:spcPts val="0"/>
              </a:spcBef>
              <a:spcAft>
                <a:spcPts val="0"/>
              </a:spcAft>
              <a:buNone/>
            </a:pPr>
            <a:r>
              <a:rPr lang="en"/>
              <a:t>We also were able to pull this into our interview process.</a:t>
            </a: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880159d051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880159d051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Patriya</a:t>
            </a:r>
            <a:endParaRPr/>
          </a:p>
          <a:p>
            <a:pPr marL="0" lvl="0" indent="0" algn="l" rtl="0">
              <a:spcBef>
                <a:spcPts val="0"/>
              </a:spcBef>
              <a:spcAft>
                <a:spcPts val="0"/>
              </a:spcAft>
              <a:buNone/>
            </a:pPr>
            <a:endParaRPr/>
          </a:p>
          <a:p>
            <a:pPr marL="0" lvl="0" indent="0" algn="l" rtl="0">
              <a:spcBef>
                <a:spcPts val="0"/>
              </a:spcBef>
              <a:spcAft>
                <a:spcPts val="0"/>
              </a:spcAft>
              <a:buNone/>
            </a:pPr>
            <a:r>
              <a:rPr lang="en"/>
              <a:t>We conducted 5 semi-structured interviews with 3 in Spanish.</a:t>
            </a:r>
            <a:endParaRPr/>
          </a:p>
          <a:p>
            <a:pPr marL="457200" lvl="0" indent="-298450" algn="l" rtl="0">
              <a:spcBef>
                <a:spcPts val="0"/>
              </a:spcBef>
              <a:spcAft>
                <a:spcPts val="0"/>
              </a:spcAft>
              <a:buSzPts val="1100"/>
              <a:buChar char="-"/>
            </a:pPr>
            <a:r>
              <a:rPr lang="en"/>
              <a:t>For high context, since we could not conduct the interviews in person, we made sure to have our cameras on for gestures and facial expressions. For Uncertainty Avoidance, we made sure to be clear with questions and conduct the interviews in the participant’s preferred language, which you can see by the 3 spanish interviews. </a:t>
            </a:r>
            <a:endParaRPr/>
          </a:p>
          <a:p>
            <a:pPr marL="0" lvl="0" indent="0" algn="l" rtl="0">
              <a:spcBef>
                <a:spcPts val="0"/>
              </a:spcBef>
              <a:spcAft>
                <a:spcPts val="0"/>
              </a:spcAft>
              <a:buNone/>
            </a:pPr>
            <a:r>
              <a:rPr lang="en"/>
              <a:t>Anqi will now discuss more about the participant profiles.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1" Type="http://schemas.openxmlformats.org/officeDocument/2006/relationships/slideMaster" Target="../slideMasters/slideMaster1.xml"/><Relationship Id="rId2" Type="http://schemas.openxmlformats.org/officeDocument/2006/relationships/hyperlink" Target="http://bit.ly/2Tynxth"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250617" y="2402301"/>
            <a:ext cx="188650" cy="2468354"/>
            <a:chOff x="250617" y="2402301"/>
            <a:chExt cx="188650" cy="2468354"/>
          </a:xfrm>
        </p:grpSpPr>
        <p:sp>
          <p:nvSpPr>
            <p:cNvPr id="18" name="Google Shape;18;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58"/>
        <p:cNvGrpSpPr/>
        <p:nvPr/>
      </p:nvGrpSpPr>
      <p:grpSpPr>
        <a:xfrm>
          <a:off x="0" y="0"/>
          <a:ext cx="0" cy="0"/>
          <a:chOff x="0" y="0"/>
          <a:chExt cx="0" cy="0"/>
        </a:xfrm>
      </p:grpSpPr>
      <p:sp>
        <p:nvSpPr>
          <p:cNvPr id="159" name="Google Shape;159;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60" name="Google Shape;160;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1" name="Google Shape;161;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1"/>
          <p:cNvGrpSpPr/>
          <p:nvPr/>
        </p:nvGrpSpPr>
        <p:grpSpPr>
          <a:xfrm>
            <a:off x="8217007" y="3576772"/>
            <a:ext cx="188886" cy="1181531"/>
            <a:chOff x="2877432" y="975334"/>
            <a:chExt cx="188886" cy="1181531"/>
          </a:xfrm>
        </p:grpSpPr>
        <p:sp>
          <p:nvSpPr>
            <p:cNvPr id="167" name="Google Shape;167;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 name="Google Shape;170;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 name="Google Shape;171;p11"/>
          <p:cNvGrpSpPr/>
          <p:nvPr/>
        </p:nvGrpSpPr>
        <p:grpSpPr>
          <a:xfrm>
            <a:off x="7519346" y="3243318"/>
            <a:ext cx="98059" cy="1147596"/>
            <a:chOff x="3347921" y="16006"/>
            <a:chExt cx="98059" cy="1147596"/>
          </a:xfrm>
        </p:grpSpPr>
        <p:sp>
          <p:nvSpPr>
            <p:cNvPr id="172" name="Google Shape;172;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805821" y="2953663"/>
            <a:ext cx="121172" cy="760495"/>
            <a:chOff x="5245196" y="3136513"/>
            <a:chExt cx="121172" cy="760495"/>
          </a:xfrm>
        </p:grpSpPr>
        <p:sp>
          <p:nvSpPr>
            <p:cNvPr id="175" name="Google Shape;175;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177;p11"/>
          <p:cNvGrpSpPr/>
          <p:nvPr/>
        </p:nvGrpSpPr>
        <p:grpSpPr>
          <a:xfrm>
            <a:off x="250617" y="2402301"/>
            <a:ext cx="188650" cy="2468354"/>
            <a:chOff x="250617" y="2402301"/>
            <a:chExt cx="188650" cy="2468354"/>
          </a:xfrm>
        </p:grpSpPr>
        <p:sp>
          <p:nvSpPr>
            <p:cNvPr id="178" name="Google Shape;178;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11"/>
          <p:cNvGrpSpPr/>
          <p:nvPr/>
        </p:nvGrpSpPr>
        <p:grpSpPr>
          <a:xfrm>
            <a:off x="2038689" y="173907"/>
            <a:ext cx="57599" cy="831799"/>
            <a:chOff x="2038689" y="173907"/>
            <a:chExt cx="57599" cy="831799"/>
          </a:xfrm>
        </p:grpSpPr>
        <p:sp>
          <p:nvSpPr>
            <p:cNvPr id="185" name="Google Shape;185;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4920170" y="-496491"/>
            <a:ext cx="188886" cy="1181531"/>
            <a:chOff x="2877432" y="975334"/>
            <a:chExt cx="188886" cy="1181531"/>
          </a:xfrm>
        </p:grpSpPr>
        <p:sp>
          <p:nvSpPr>
            <p:cNvPr id="189" name="Google Shape;189;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 name="Google Shape;193;p11"/>
          <p:cNvGrpSpPr/>
          <p:nvPr/>
        </p:nvGrpSpPr>
        <p:grpSpPr>
          <a:xfrm>
            <a:off x="3030471" y="-223849"/>
            <a:ext cx="121172" cy="760495"/>
            <a:chOff x="5245196" y="3136513"/>
            <a:chExt cx="121172" cy="760495"/>
          </a:xfrm>
        </p:grpSpPr>
        <p:sp>
          <p:nvSpPr>
            <p:cNvPr id="194" name="Google Shape;194;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11"/>
          <p:cNvGrpSpPr/>
          <p:nvPr/>
        </p:nvGrpSpPr>
        <p:grpSpPr>
          <a:xfrm>
            <a:off x="2306292" y="2569221"/>
            <a:ext cx="199237" cy="2828935"/>
            <a:chOff x="1608717" y="1280046"/>
            <a:chExt cx="199237" cy="2828935"/>
          </a:xfrm>
        </p:grpSpPr>
        <p:sp>
          <p:nvSpPr>
            <p:cNvPr id="197" name="Google Shape;197;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00"/>
        <p:cNvGrpSpPr/>
        <p:nvPr/>
      </p:nvGrpSpPr>
      <p:grpSpPr>
        <a:xfrm>
          <a:off x="0" y="0"/>
          <a:ext cx="0" cy="0"/>
          <a:chOff x="0" y="0"/>
          <a:chExt cx="0" cy="0"/>
        </a:xfrm>
      </p:grpSpPr>
      <p:sp>
        <p:nvSpPr>
          <p:cNvPr id="201" name="Google Shape;201;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02" name="Google Shape;202;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03" name="Google Shape;203;p12"/>
          <p:cNvGrpSpPr/>
          <p:nvPr/>
        </p:nvGrpSpPr>
        <p:grpSpPr>
          <a:xfrm>
            <a:off x="722446" y="3412541"/>
            <a:ext cx="7699120" cy="1883463"/>
            <a:chOff x="4558950" y="838825"/>
            <a:chExt cx="2813800" cy="688350"/>
          </a:xfrm>
        </p:grpSpPr>
        <p:sp>
          <p:nvSpPr>
            <p:cNvPr id="204" name="Google Shape;204;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39"/>
        <p:cNvGrpSpPr/>
        <p:nvPr/>
      </p:nvGrpSpPr>
      <p:grpSpPr>
        <a:xfrm>
          <a:off x="0" y="0"/>
          <a:ext cx="0" cy="0"/>
          <a:chOff x="0" y="0"/>
          <a:chExt cx="0" cy="0"/>
        </a:xfrm>
      </p:grpSpPr>
      <p:sp>
        <p:nvSpPr>
          <p:cNvPr id="240" name="Google Shape;240;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41" name="Google Shape;241;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52" name="Google Shape;252;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3" name="Google Shape;253;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54" name="Google Shape;254;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55" name="Google Shape;255;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6" name="Google Shape;256;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57" name="Google Shape;257;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58" name="Google Shape;258;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59" name="Google Shape;259;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60" name="Google Shape;260;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61"/>
        <p:cNvGrpSpPr/>
        <p:nvPr/>
      </p:nvGrpSpPr>
      <p:grpSpPr>
        <a:xfrm>
          <a:off x="0" y="0"/>
          <a:ext cx="0" cy="0"/>
          <a:chOff x="0" y="0"/>
          <a:chExt cx="0" cy="0"/>
        </a:xfrm>
      </p:grpSpPr>
      <p:sp>
        <p:nvSpPr>
          <p:cNvPr id="262" name="Google Shape;262;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63" name="Google Shape;263;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64" name="Google Shape;264;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65" name="Google Shape;265;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66" name="Google Shape;266;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14"/>
          <p:cNvGrpSpPr/>
          <p:nvPr/>
        </p:nvGrpSpPr>
        <p:grpSpPr>
          <a:xfrm>
            <a:off x="6626134" y="-164562"/>
            <a:ext cx="121172" cy="760495"/>
            <a:chOff x="5245196" y="3136513"/>
            <a:chExt cx="121172" cy="760495"/>
          </a:xfrm>
        </p:grpSpPr>
        <p:sp>
          <p:nvSpPr>
            <p:cNvPr id="271" name="Google Shape;271;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273;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76"/>
        <p:cNvGrpSpPr/>
        <p:nvPr/>
      </p:nvGrpSpPr>
      <p:grpSpPr>
        <a:xfrm>
          <a:off x="0" y="0"/>
          <a:ext cx="0" cy="0"/>
          <a:chOff x="0" y="0"/>
          <a:chExt cx="0" cy="0"/>
        </a:xfrm>
      </p:grpSpPr>
      <p:sp>
        <p:nvSpPr>
          <p:cNvPr id="277" name="Google Shape;277;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 name="Google Shape;281;p15"/>
          <p:cNvGrpSpPr/>
          <p:nvPr/>
        </p:nvGrpSpPr>
        <p:grpSpPr>
          <a:xfrm>
            <a:off x="6626134" y="-164562"/>
            <a:ext cx="121172" cy="760495"/>
            <a:chOff x="5245196" y="3136513"/>
            <a:chExt cx="121172" cy="760495"/>
          </a:xfrm>
        </p:grpSpPr>
        <p:sp>
          <p:nvSpPr>
            <p:cNvPr id="282" name="Google Shape;282;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 name="Google Shape;284;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7" name="Google Shape;287;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8" name="Google Shape;288;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9" name="Google Shape;289;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90" name="Google Shape;290;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91" name="Google Shape;291;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92" name="Google Shape;292;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293"/>
        <p:cNvGrpSpPr/>
        <p:nvPr/>
      </p:nvGrpSpPr>
      <p:grpSpPr>
        <a:xfrm>
          <a:off x="0" y="0"/>
          <a:ext cx="0" cy="0"/>
          <a:chOff x="0" y="0"/>
          <a:chExt cx="0" cy="0"/>
        </a:xfrm>
      </p:grpSpPr>
      <p:sp>
        <p:nvSpPr>
          <p:cNvPr id="294" name="Google Shape;294;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95" name="Google Shape;295;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96" name="Google Shape;296;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97" name="Google Shape;297;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98" name="Google Shape;298;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99" name="Google Shape;299;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0" name="Google Shape;300;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01" name="Google Shape;301;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2" name="Google Shape;302;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3" name="Google Shape;303;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16"/>
        <p:cNvGrpSpPr/>
        <p:nvPr/>
      </p:nvGrpSpPr>
      <p:grpSpPr>
        <a:xfrm>
          <a:off x="0" y="0"/>
          <a:ext cx="0" cy="0"/>
          <a:chOff x="0" y="0"/>
          <a:chExt cx="0" cy="0"/>
        </a:xfrm>
      </p:grpSpPr>
      <p:sp>
        <p:nvSpPr>
          <p:cNvPr id="317" name="Google Shape;317;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8" name="Google Shape;318;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9" name="Google Shape;319;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0" name="Google Shape;320;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1" name="Google Shape;321;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2" name="Google Shape;322;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3" name="Google Shape;323;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4" name="Google Shape;324;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5" name="Google Shape;325;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26" name="Google Shape;326;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36"/>
        <p:cNvGrpSpPr/>
        <p:nvPr/>
      </p:nvGrpSpPr>
      <p:grpSpPr>
        <a:xfrm>
          <a:off x="0" y="0"/>
          <a:ext cx="0" cy="0"/>
          <a:chOff x="0" y="0"/>
          <a:chExt cx="0" cy="0"/>
        </a:xfrm>
      </p:grpSpPr>
      <p:sp>
        <p:nvSpPr>
          <p:cNvPr id="337" name="Google Shape;337;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38" name="Google Shape;338;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9" name="Google Shape;339;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40" name="Google Shape;340;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1" name="Google Shape;341;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42" name="Google Shape;342;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3" name="Google Shape;343;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44" name="Google Shape;344;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5" name="Google Shape;345;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6" name="Google Shape;346;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56"/>
        <p:cNvGrpSpPr/>
        <p:nvPr/>
      </p:nvGrpSpPr>
      <p:grpSpPr>
        <a:xfrm>
          <a:off x="0" y="0"/>
          <a:ext cx="0" cy="0"/>
          <a:chOff x="0" y="0"/>
          <a:chExt cx="0" cy="0"/>
        </a:xfrm>
      </p:grpSpPr>
      <p:sp>
        <p:nvSpPr>
          <p:cNvPr id="357" name="Google Shape;357;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58" name="Google Shape;358;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59" name="Google Shape;359;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000">
              <a:solidFill>
                <a:schemeClr val="accent3"/>
              </a:solidFill>
              <a:latin typeface="Maven Pro"/>
              <a:ea typeface="Maven Pro"/>
              <a:cs typeface="Maven Pro"/>
              <a:sym typeface="Maven Pro"/>
            </a:endParaRPr>
          </a:p>
        </p:txBody>
      </p:sp>
      <p:sp>
        <p:nvSpPr>
          <p:cNvPr id="360" name="Google Shape;360;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19"/>
          <p:cNvGrpSpPr/>
          <p:nvPr/>
        </p:nvGrpSpPr>
        <p:grpSpPr>
          <a:xfrm>
            <a:off x="6669747" y="-389684"/>
            <a:ext cx="143766" cy="2106420"/>
            <a:chOff x="6780548" y="337714"/>
            <a:chExt cx="133252" cy="1952377"/>
          </a:xfrm>
        </p:grpSpPr>
        <p:sp>
          <p:nvSpPr>
            <p:cNvPr id="369" name="Google Shape;369;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19"/>
          <p:cNvGrpSpPr/>
          <p:nvPr/>
        </p:nvGrpSpPr>
        <p:grpSpPr>
          <a:xfrm>
            <a:off x="1510029" y="507749"/>
            <a:ext cx="203534" cy="2663107"/>
            <a:chOff x="250617" y="2402301"/>
            <a:chExt cx="188650" cy="2468354"/>
          </a:xfrm>
        </p:grpSpPr>
        <p:sp>
          <p:nvSpPr>
            <p:cNvPr id="372" name="Google Shape;372;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19"/>
          <p:cNvGrpSpPr/>
          <p:nvPr/>
        </p:nvGrpSpPr>
        <p:grpSpPr>
          <a:xfrm>
            <a:off x="385355" y="1380671"/>
            <a:ext cx="199237" cy="2828935"/>
            <a:chOff x="1608717" y="1280046"/>
            <a:chExt cx="199237" cy="2828935"/>
          </a:xfrm>
        </p:grpSpPr>
        <p:sp>
          <p:nvSpPr>
            <p:cNvPr id="377" name="Google Shape;377;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19"/>
          <p:cNvGrpSpPr/>
          <p:nvPr/>
        </p:nvGrpSpPr>
        <p:grpSpPr>
          <a:xfrm>
            <a:off x="989005" y="-389666"/>
            <a:ext cx="62143" cy="897428"/>
            <a:chOff x="2038689" y="173907"/>
            <a:chExt cx="57599" cy="831799"/>
          </a:xfrm>
        </p:grpSpPr>
        <p:sp>
          <p:nvSpPr>
            <p:cNvPr id="383" name="Google Shape;383;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19"/>
          <p:cNvGrpSpPr/>
          <p:nvPr/>
        </p:nvGrpSpPr>
        <p:grpSpPr>
          <a:xfrm>
            <a:off x="8568723" y="2184809"/>
            <a:ext cx="214702" cy="2308597"/>
            <a:chOff x="8008096" y="2108910"/>
            <a:chExt cx="199001" cy="2139769"/>
          </a:xfrm>
        </p:grpSpPr>
        <p:sp>
          <p:nvSpPr>
            <p:cNvPr id="386" name="Google Shape;386;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 name="Google Shape;388;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 name="Google Shape;389;p19"/>
          <p:cNvGrpSpPr/>
          <p:nvPr/>
        </p:nvGrpSpPr>
        <p:grpSpPr>
          <a:xfrm>
            <a:off x="8221223" y="9"/>
            <a:ext cx="214702" cy="2308597"/>
            <a:chOff x="8008096" y="2108910"/>
            <a:chExt cx="199001" cy="2139769"/>
          </a:xfrm>
        </p:grpSpPr>
        <p:sp>
          <p:nvSpPr>
            <p:cNvPr id="390" name="Google Shape;390;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392"/>
        <p:cNvGrpSpPr/>
        <p:nvPr/>
      </p:nvGrpSpPr>
      <p:grpSpPr>
        <a:xfrm>
          <a:off x="0" y="0"/>
          <a:ext cx="0" cy="0"/>
          <a:chOff x="0" y="0"/>
          <a:chExt cx="0" cy="0"/>
        </a:xfrm>
      </p:grpSpPr>
      <p:sp>
        <p:nvSpPr>
          <p:cNvPr id="393" name="Google Shape;393;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394" name="Google Shape;394;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95" name="Google Shape;395;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396" name="Google Shape;396;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3"/>
          <p:cNvGrpSpPr/>
          <p:nvPr/>
        </p:nvGrpSpPr>
        <p:grpSpPr>
          <a:xfrm>
            <a:off x="8263682" y="-434366"/>
            <a:ext cx="188886" cy="1181531"/>
            <a:chOff x="2877432" y="975334"/>
            <a:chExt cx="188886" cy="1181531"/>
          </a:xfrm>
        </p:grpSpPr>
        <p:sp>
          <p:nvSpPr>
            <p:cNvPr id="28" name="Google Shape;28;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3"/>
          <p:cNvGrpSpPr/>
          <p:nvPr/>
        </p:nvGrpSpPr>
        <p:grpSpPr>
          <a:xfrm>
            <a:off x="3643898" y="-436198"/>
            <a:ext cx="133252" cy="1952377"/>
            <a:chOff x="6780548" y="337714"/>
            <a:chExt cx="133252" cy="1952377"/>
          </a:xfrm>
        </p:grpSpPr>
        <p:sp>
          <p:nvSpPr>
            <p:cNvPr id="33" name="Google Shape;33;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8008096" y="2108910"/>
            <a:ext cx="199001" cy="2139769"/>
            <a:chOff x="8008096" y="2108910"/>
            <a:chExt cx="199001" cy="2139769"/>
          </a:xfrm>
        </p:grpSpPr>
        <p:sp>
          <p:nvSpPr>
            <p:cNvPr id="37" name="Google Shape;37;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3"/>
          <p:cNvGrpSpPr/>
          <p:nvPr/>
        </p:nvGrpSpPr>
        <p:grpSpPr>
          <a:xfrm>
            <a:off x="520996" y="1091548"/>
            <a:ext cx="199001" cy="2139769"/>
            <a:chOff x="8008096" y="2108910"/>
            <a:chExt cx="199001" cy="2139769"/>
          </a:xfrm>
        </p:grpSpPr>
        <p:sp>
          <p:nvSpPr>
            <p:cNvPr id="40" name="Google Shape;40;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42;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43" name="Google Shape;43;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44" name="Google Shape;44;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or list">
  <p:cSld name="CUSTOM_4_1">
    <p:spTree>
      <p:nvGrpSpPr>
        <p:cNvPr id="1" name="Shape 407"/>
        <p:cNvGrpSpPr/>
        <p:nvPr/>
      </p:nvGrpSpPr>
      <p:grpSpPr>
        <a:xfrm>
          <a:off x="0" y="0"/>
          <a:ext cx="0" cy="0"/>
          <a:chOff x="0" y="0"/>
          <a:chExt cx="0" cy="0"/>
        </a:xfrm>
      </p:grpSpPr>
      <p:sp>
        <p:nvSpPr>
          <p:cNvPr id="408" name="Google Shape;408;p21"/>
          <p:cNvSpPr txBox="1">
            <a:spLocks noGrp="1"/>
          </p:cNvSpPr>
          <p:nvPr>
            <p:ph type="body" idx="1"/>
          </p:nvPr>
        </p:nvSpPr>
        <p:spPr>
          <a:xfrm>
            <a:off x="597375" y="1063525"/>
            <a:ext cx="80229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09" name="Google Shape;409;p21"/>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0" name="Google Shape;410;p21"/>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1"/>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1"/>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1"/>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14"/>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15"/>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416"/>
        <p:cNvGrpSpPr/>
        <p:nvPr/>
      </p:nvGrpSpPr>
      <p:grpSpPr>
        <a:xfrm>
          <a:off x="0" y="0"/>
          <a:ext cx="0" cy="0"/>
          <a:chOff x="0" y="0"/>
          <a:chExt cx="0" cy="0"/>
        </a:xfrm>
      </p:grpSpPr>
      <p:sp>
        <p:nvSpPr>
          <p:cNvPr id="417" name="Google Shape;417;p2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 name="Google Shape;418;p24"/>
          <p:cNvGrpSpPr/>
          <p:nvPr/>
        </p:nvGrpSpPr>
        <p:grpSpPr>
          <a:xfrm>
            <a:off x="830392" y="1191256"/>
            <a:ext cx="745763" cy="45826"/>
            <a:chOff x="4580561" y="2589004"/>
            <a:chExt cx="1064464" cy="25200"/>
          </a:xfrm>
        </p:grpSpPr>
        <p:sp>
          <p:nvSpPr>
            <p:cNvPr id="419" name="Google Shape;419;p2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 name="Google Shape;421;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422" name="Google Shape;422;p2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23" name="Google Shape;423;p2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5"/>
        <p:cNvGrpSpPr/>
        <p:nvPr/>
      </p:nvGrpSpPr>
      <p:grpSpPr>
        <a:xfrm>
          <a:off x="0" y="0"/>
          <a:ext cx="0" cy="0"/>
          <a:chOff x="0" y="0"/>
          <a:chExt cx="0" cy="0"/>
        </a:xfrm>
      </p:grpSpPr>
      <p:sp>
        <p:nvSpPr>
          <p:cNvPr id="46" name="Google Shape;46;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7" name="Google Shape;47;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8" name="Google Shape;48;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53;p4"/>
          <p:cNvGrpSpPr/>
          <p:nvPr/>
        </p:nvGrpSpPr>
        <p:grpSpPr>
          <a:xfrm>
            <a:off x="8148521" y="3004593"/>
            <a:ext cx="98059" cy="1147596"/>
            <a:chOff x="3347921" y="16006"/>
            <a:chExt cx="98059" cy="1147596"/>
          </a:xfrm>
        </p:grpSpPr>
        <p:sp>
          <p:nvSpPr>
            <p:cNvPr id="54" name="Google Shape;54;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4"/>
          <p:cNvGrpSpPr/>
          <p:nvPr/>
        </p:nvGrpSpPr>
        <p:grpSpPr>
          <a:xfrm>
            <a:off x="281421" y="3769263"/>
            <a:ext cx="121172" cy="760495"/>
            <a:chOff x="5245196" y="3136513"/>
            <a:chExt cx="121172" cy="760495"/>
          </a:xfrm>
        </p:grpSpPr>
        <p:sp>
          <p:nvSpPr>
            <p:cNvPr id="57" name="Google Shape;57;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4"/>
          <p:cNvGrpSpPr/>
          <p:nvPr/>
        </p:nvGrpSpPr>
        <p:grpSpPr>
          <a:xfrm>
            <a:off x="8534739" y="4069632"/>
            <a:ext cx="57599" cy="831799"/>
            <a:chOff x="2038689" y="173907"/>
            <a:chExt cx="57599" cy="831799"/>
          </a:xfrm>
        </p:grpSpPr>
        <p:sp>
          <p:nvSpPr>
            <p:cNvPr id="60" name="Google Shape;60;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4"/>
        <p:cNvGrpSpPr/>
        <p:nvPr/>
      </p:nvGrpSpPr>
      <p:grpSpPr>
        <a:xfrm>
          <a:off x="0" y="0"/>
          <a:ext cx="0" cy="0"/>
          <a:chOff x="0" y="0"/>
          <a:chExt cx="0" cy="0"/>
        </a:xfrm>
      </p:grpSpPr>
      <p:sp>
        <p:nvSpPr>
          <p:cNvPr id="65" name="Google Shape;65;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66" name="Google Shape;66;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7" name="Google Shape;67;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68" name="Google Shape;68;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9" name="Google Shape;69;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70" name="Google Shape;70;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5"/>
          <p:cNvGrpSpPr/>
          <p:nvPr/>
        </p:nvGrpSpPr>
        <p:grpSpPr>
          <a:xfrm>
            <a:off x="6626134" y="-164562"/>
            <a:ext cx="121172" cy="760495"/>
            <a:chOff x="5245196" y="3136513"/>
            <a:chExt cx="121172" cy="760495"/>
          </a:xfrm>
        </p:grpSpPr>
        <p:sp>
          <p:nvSpPr>
            <p:cNvPr id="75" name="Google Shape;75;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9"/>
        <p:cNvGrpSpPr/>
        <p:nvPr/>
      </p:nvGrpSpPr>
      <p:grpSpPr>
        <a:xfrm>
          <a:off x="0" y="0"/>
          <a:ext cx="0" cy="0"/>
          <a:chOff x="0" y="0"/>
          <a:chExt cx="0" cy="0"/>
        </a:xfrm>
      </p:grpSpPr>
      <p:sp>
        <p:nvSpPr>
          <p:cNvPr id="80" name="Google Shape;80;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1" name="Google Shape;81;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8"/>
        <p:cNvGrpSpPr/>
        <p:nvPr/>
      </p:nvGrpSpPr>
      <p:grpSpPr>
        <a:xfrm>
          <a:off x="0" y="0"/>
          <a:ext cx="0" cy="0"/>
          <a:chOff x="0" y="0"/>
          <a:chExt cx="0" cy="0"/>
        </a:xfrm>
      </p:grpSpPr>
      <p:sp>
        <p:nvSpPr>
          <p:cNvPr id="89" name="Google Shape;89;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90" name="Google Shape;90;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1" name="Google Shape;91;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 name="Google Shape;95;p7"/>
          <p:cNvGrpSpPr/>
          <p:nvPr/>
        </p:nvGrpSpPr>
        <p:grpSpPr>
          <a:xfrm>
            <a:off x="6626134" y="-164562"/>
            <a:ext cx="121172" cy="760495"/>
            <a:chOff x="5245196" y="3136513"/>
            <a:chExt cx="121172" cy="760495"/>
          </a:xfrm>
        </p:grpSpPr>
        <p:sp>
          <p:nvSpPr>
            <p:cNvPr id="96" name="Google Shape;96;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0"/>
        <p:cNvGrpSpPr/>
        <p:nvPr/>
      </p:nvGrpSpPr>
      <p:grpSpPr>
        <a:xfrm>
          <a:off x="0" y="0"/>
          <a:ext cx="0" cy="0"/>
          <a:chOff x="0" y="0"/>
          <a:chExt cx="0" cy="0"/>
        </a:xfrm>
      </p:grpSpPr>
      <p:sp>
        <p:nvSpPr>
          <p:cNvPr id="101" name="Google Shape;101;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02" name="Google Shape;102;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 name="Google Shape;108;p8"/>
          <p:cNvGrpSpPr/>
          <p:nvPr/>
        </p:nvGrpSpPr>
        <p:grpSpPr>
          <a:xfrm>
            <a:off x="8263682" y="-434366"/>
            <a:ext cx="188886" cy="1181531"/>
            <a:chOff x="2877432" y="975334"/>
            <a:chExt cx="188886" cy="1181531"/>
          </a:xfrm>
        </p:grpSpPr>
        <p:sp>
          <p:nvSpPr>
            <p:cNvPr id="109" name="Google Shape;109;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8"/>
          <p:cNvGrpSpPr/>
          <p:nvPr/>
        </p:nvGrpSpPr>
        <p:grpSpPr>
          <a:xfrm>
            <a:off x="3090746" y="-533657"/>
            <a:ext cx="98059" cy="1147596"/>
            <a:chOff x="3347921" y="16006"/>
            <a:chExt cx="98059" cy="1147596"/>
          </a:xfrm>
        </p:grpSpPr>
        <p:sp>
          <p:nvSpPr>
            <p:cNvPr id="116" name="Google Shape;116;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4892771" y="-340112"/>
            <a:ext cx="121172" cy="760495"/>
            <a:chOff x="5245196" y="3136513"/>
            <a:chExt cx="121172" cy="760495"/>
          </a:xfrm>
        </p:grpSpPr>
        <p:sp>
          <p:nvSpPr>
            <p:cNvPr id="119" name="Google Shape;119;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8"/>
          <p:cNvGrpSpPr/>
          <p:nvPr/>
        </p:nvGrpSpPr>
        <p:grpSpPr>
          <a:xfrm>
            <a:off x="6967836" y="85439"/>
            <a:ext cx="133252" cy="1952377"/>
            <a:chOff x="6780548" y="337714"/>
            <a:chExt cx="133252" cy="1952377"/>
          </a:xfrm>
        </p:grpSpPr>
        <p:sp>
          <p:nvSpPr>
            <p:cNvPr id="122" name="Google Shape;12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8"/>
          <p:cNvGrpSpPr/>
          <p:nvPr/>
        </p:nvGrpSpPr>
        <p:grpSpPr>
          <a:xfrm>
            <a:off x="250617" y="2402301"/>
            <a:ext cx="188650" cy="2468354"/>
            <a:chOff x="250617" y="2402301"/>
            <a:chExt cx="188650" cy="2468354"/>
          </a:xfrm>
        </p:grpSpPr>
        <p:sp>
          <p:nvSpPr>
            <p:cNvPr id="125" name="Google Shape;125;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8"/>
          <p:cNvGrpSpPr/>
          <p:nvPr/>
        </p:nvGrpSpPr>
        <p:grpSpPr>
          <a:xfrm>
            <a:off x="982417" y="1695096"/>
            <a:ext cx="199237" cy="2828935"/>
            <a:chOff x="1608717" y="1280046"/>
            <a:chExt cx="199237" cy="2828935"/>
          </a:xfrm>
        </p:grpSpPr>
        <p:sp>
          <p:nvSpPr>
            <p:cNvPr id="130" name="Google Shape;130;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 name="Google Shape;134;p8"/>
          <p:cNvGrpSpPr/>
          <p:nvPr/>
        </p:nvGrpSpPr>
        <p:grpSpPr>
          <a:xfrm>
            <a:off x="2038689" y="173907"/>
            <a:ext cx="57599" cy="831799"/>
            <a:chOff x="2038689" y="173907"/>
            <a:chExt cx="57599" cy="831799"/>
          </a:xfrm>
        </p:grpSpPr>
        <p:sp>
          <p:nvSpPr>
            <p:cNvPr id="135" name="Google Shape;135;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8"/>
          <p:cNvGrpSpPr/>
          <p:nvPr/>
        </p:nvGrpSpPr>
        <p:grpSpPr>
          <a:xfrm>
            <a:off x="8008096" y="2108910"/>
            <a:ext cx="199001" cy="2139769"/>
            <a:chOff x="8008096" y="2108910"/>
            <a:chExt cx="199001" cy="2139769"/>
          </a:xfrm>
        </p:grpSpPr>
        <p:sp>
          <p:nvSpPr>
            <p:cNvPr id="138" name="Google Shape;138;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8"/>
          <p:cNvGrpSpPr/>
          <p:nvPr/>
        </p:nvGrpSpPr>
        <p:grpSpPr>
          <a:xfrm>
            <a:off x="4095146" y="-859690"/>
            <a:ext cx="199001" cy="2139769"/>
            <a:chOff x="8008096" y="2108910"/>
            <a:chExt cx="199001" cy="2139769"/>
          </a:xfrm>
        </p:grpSpPr>
        <p:sp>
          <p:nvSpPr>
            <p:cNvPr id="142" name="Google Shape;142;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8"/>
          <p:cNvGrpSpPr/>
          <p:nvPr/>
        </p:nvGrpSpPr>
        <p:grpSpPr>
          <a:xfrm>
            <a:off x="6333286" y="3704939"/>
            <a:ext cx="133252" cy="1952377"/>
            <a:chOff x="6780548" y="337714"/>
            <a:chExt cx="133252" cy="1952377"/>
          </a:xfrm>
        </p:grpSpPr>
        <p:sp>
          <p:nvSpPr>
            <p:cNvPr id="145" name="Google Shape;145;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8"/>
          <p:cNvGrpSpPr/>
          <p:nvPr/>
        </p:nvGrpSpPr>
        <p:grpSpPr>
          <a:xfrm>
            <a:off x="2702021" y="3612763"/>
            <a:ext cx="121172" cy="760495"/>
            <a:chOff x="5245196" y="3136513"/>
            <a:chExt cx="121172" cy="760495"/>
          </a:xfrm>
        </p:grpSpPr>
        <p:sp>
          <p:nvSpPr>
            <p:cNvPr id="148" name="Google Shape;148;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2"/>
        <p:cNvGrpSpPr/>
        <p:nvPr/>
      </p:nvGrpSpPr>
      <p:grpSpPr>
        <a:xfrm>
          <a:off x="0" y="0"/>
          <a:ext cx="0" cy="0"/>
          <a:chOff x="0" y="0"/>
          <a:chExt cx="0" cy="0"/>
        </a:xfrm>
      </p:grpSpPr>
      <p:sp>
        <p:nvSpPr>
          <p:cNvPr id="153" name="Google Shape;153;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54" name="Google Shape;154;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55" name="Google Shape;155;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6"/>
        <p:cNvGrpSpPr/>
        <p:nvPr/>
      </p:nvGrpSpPr>
      <p:grpSpPr>
        <a:xfrm>
          <a:off x="0" y="0"/>
          <a:ext cx="0" cy="0"/>
          <a:chOff x="0" y="0"/>
          <a:chExt cx="0" cy="0"/>
        </a:xfrm>
      </p:grpSpPr>
      <p:sp>
        <p:nvSpPr>
          <p:cNvPr id="157" name="Google Shape;157;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mc:AlternateContent xmlns:mc="http://schemas.openxmlformats.org/markup-compatibility/2006" xmlns:p14="http://schemas.microsoft.com/office/powerpoint/2010/main">
    <mc:Choice Requires="p14">
      <p:transition spd="slow">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hyperlink" Target="http://drive.google.com/file/d/1mbYlrR9pzpz6p6D7NUs4IvW5xBsNz68t/view" TargetMode="External"/><Relationship Id="rId5" Type="http://schemas.openxmlformats.org/officeDocument/2006/relationships/image" Target="../media/image13.jpg"/><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25"/>
          <p:cNvSpPr txBox="1">
            <a:spLocks noGrp="1"/>
          </p:cNvSpPr>
          <p:nvPr>
            <p:ph type="ctrTitle"/>
          </p:nvPr>
        </p:nvSpPr>
        <p:spPr>
          <a:xfrm>
            <a:off x="1561650" y="1376243"/>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Mexico’s Passport Renewal Bot</a:t>
            </a:r>
            <a:endParaRPr dirty="0"/>
          </a:p>
        </p:txBody>
      </p:sp>
      <p:sp>
        <p:nvSpPr>
          <p:cNvPr id="429" name="Google Shape;429;p25"/>
          <p:cNvSpPr txBox="1">
            <a:spLocks noGrp="1"/>
          </p:cNvSpPr>
          <p:nvPr>
            <p:ph type="subTitle" idx="1"/>
          </p:nvPr>
        </p:nvSpPr>
        <p:spPr>
          <a:xfrm>
            <a:off x="2924250" y="3496843"/>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Research &amp; Design Recommendations for Mexico’s Ministry of </a:t>
            </a:r>
            <a:br>
              <a:rPr lang="en" sz="1400"/>
            </a:br>
            <a:r>
              <a:rPr lang="en" sz="1400"/>
              <a:t>Foreign Affairs</a:t>
            </a:r>
            <a:endParaRPr sz="1400"/>
          </a:p>
        </p:txBody>
      </p:sp>
      <p:sp>
        <p:nvSpPr>
          <p:cNvPr id="430" name="Google Shape;430;p25"/>
          <p:cNvSpPr/>
          <p:nvPr/>
        </p:nvSpPr>
        <p:spPr>
          <a:xfrm>
            <a:off x="791675" y="3496850"/>
            <a:ext cx="2404507" cy="1487420"/>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1" name="Google Shape;431;p25"/>
          <p:cNvPicPr preferRelativeResize="0"/>
          <p:nvPr/>
        </p:nvPicPr>
        <p:blipFill rotWithShape="1">
          <a:blip r:embed="rId3">
            <a:alphaModFix/>
          </a:blip>
          <a:srcRect t="11365" b="20741"/>
          <a:stretch/>
        </p:blipFill>
        <p:spPr>
          <a:xfrm>
            <a:off x="0" y="0"/>
            <a:ext cx="9143999" cy="147255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34"/>
          <p:cNvSpPr txBox="1">
            <a:spLocks noGrp="1"/>
          </p:cNvSpPr>
          <p:nvPr>
            <p:ph type="ctrTitle"/>
          </p:nvPr>
        </p:nvSpPr>
        <p:spPr>
          <a:xfrm>
            <a:off x="613550" y="411675"/>
            <a:ext cx="417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Participant Profile </a:t>
            </a:r>
            <a:endParaRPr/>
          </a:p>
        </p:txBody>
      </p:sp>
      <p:sp>
        <p:nvSpPr>
          <p:cNvPr id="721" name="Google Shape;721;p34"/>
          <p:cNvSpPr txBox="1"/>
          <p:nvPr/>
        </p:nvSpPr>
        <p:spPr>
          <a:xfrm>
            <a:off x="769123" y="3128031"/>
            <a:ext cx="602700" cy="27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3"/>
                </a:solidFill>
                <a:latin typeface="Share Tech"/>
                <a:ea typeface="Share Tech"/>
                <a:cs typeface="Share Tech"/>
                <a:sym typeface="Share Tech"/>
              </a:rPr>
              <a:t> 3/5</a:t>
            </a:r>
            <a:endParaRPr>
              <a:solidFill>
                <a:schemeClr val="accent3"/>
              </a:solidFill>
              <a:latin typeface="Share Tech"/>
              <a:ea typeface="Share Tech"/>
              <a:cs typeface="Share Tech"/>
              <a:sym typeface="Share Tech"/>
            </a:endParaRPr>
          </a:p>
        </p:txBody>
      </p:sp>
      <p:sp>
        <p:nvSpPr>
          <p:cNvPr id="722" name="Google Shape;722;p34"/>
          <p:cNvSpPr/>
          <p:nvPr/>
        </p:nvSpPr>
        <p:spPr>
          <a:xfrm>
            <a:off x="954643" y="1751425"/>
            <a:ext cx="1199100" cy="11991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4"/>
          <p:cNvSpPr/>
          <p:nvPr/>
        </p:nvSpPr>
        <p:spPr>
          <a:xfrm>
            <a:off x="1063349" y="1860005"/>
            <a:ext cx="981600" cy="981600"/>
          </a:xfrm>
          <a:prstGeom prst="blockArc">
            <a:avLst>
              <a:gd name="adj1" fmla="val 10800000"/>
              <a:gd name="adj2" fmla="val 1840440"/>
              <a:gd name="adj3" fmla="val 598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txBox="1"/>
          <p:nvPr/>
        </p:nvSpPr>
        <p:spPr>
          <a:xfrm>
            <a:off x="769123" y="3524638"/>
            <a:ext cx="602700" cy="27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Share Tech"/>
                <a:ea typeface="Share Tech"/>
                <a:cs typeface="Share Tech"/>
                <a:sym typeface="Share Tech"/>
              </a:rPr>
              <a:t> 2/5</a:t>
            </a:r>
            <a:endParaRPr>
              <a:solidFill>
                <a:schemeClr val="accent2"/>
              </a:solidFill>
              <a:latin typeface="Share Tech"/>
              <a:ea typeface="Share Tech"/>
              <a:cs typeface="Share Tech"/>
              <a:sym typeface="Share Tech"/>
            </a:endParaRPr>
          </a:p>
        </p:txBody>
      </p:sp>
      <p:sp>
        <p:nvSpPr>
          <p:cNvPr id="725" name="Google Shape;725;p34"/>
          <p:cNvSpPr txBox="1"/>
          <p:nvPr/>
        </p:nvSpPr>
        <p:spPr>
          <a:xfrm>
            <a:off x="1331135" y="3128031"/>
            <a:ext cx="862800" cy="27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accent3"/>
                </a:solidFill>
                <a:latin typeface="Maven Pro"/>
                <a:ea typeface="Maven Pro"/>
                <a:cs typeface="Maven Pro"/>
                <a:sym typeface="Maven Pro"/>
              </a:rPr>
              <a:t>Male</a:t>
            </a:r>
            <a:endParaRPr sz="1300">
              <a:solidFill>
                <a:schemeClr val="accent3"/>
              </a:solidFill>
              <a:latin typeface="Maven Pro"/>
              <a:ea typeface="Maven Pro"/>
              <a:cs typeface="Maven Pro"/>
              <a:sym typeface="Maven Pro"/>
            </a:endParaRPr>
          </a:p>
        </p:txBody>
      </p:sp>
      <p:sp>
        <p:nvSpPr>
          <p:cNvPr id="726" name="Google Shape;726;p34"/>
          <p:cNvSpPr txBox="1"/>
          <p:nvPr/>
        </p:nvSpPr>
        <p:spPr>
          <a:xfrm>
            <a:off x="1331149" y="3524638"/>
            <a:ext cx="832500" cy="27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rgbClr val="00CFCC"/>
                </a:solidFill>
                <a:latin typeface="Maven Pro"/>
                <a:ea typeface="Maven Pro"/>
                <a:cs typeface="Maven Pro"/>
                <a:sym typeface="Maven Pro"/>
              </a:rPr>
              <a:t>Female</a:t>
            </a:r>
            <a:endParaRPr sz="1300">
              <a:solidFill>
                <a:srgbClr val="00CFCC"/>
              </a:solidFill>
              <a:latin typeface="Maven Pro"/>
              <a:ea typeface="Maven Pro"/>
              <a:cs typeface="Maven Pro"/>
              <a:sym typeface="Maven Pro"/>
            </a:endParaRPr>
          </a:p>
        </p:txBody>
      </p:sp>
      <p:sp>
        <p:nvSpPr>
          <p:cNvPr id="727" name="Google Shape;727;p34"/>
          <p:cNvSpPr txBox="1"/>
          <p:nvPr/>
        </p:nvSpPr>
        <p:spPr>
          <a:xfrm>
            <a:off x="2599505" y="1850400"/>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300">
                <a:solidFill>
                  <a:schemeClr val="lt1"/>
                </a:solidFill>
                <a:latin typeface="Maven Pro"/>
                <a:ea typeface="Maven Pro"/>
                <a:cs typeface="Maven Pro"/>
                <a:sym typeface="Maven Pro"/>
              </a:rPr>
              <a:t>20-39</a:t>
            </a:r>
            <a:endParaRPr sz="1300">
              <a:solidFill>
                <a:schemeClr val="lt1"/>
              </a:solidFill>
              <a:latin typeface="Maven Pro"/>
              <a:ea typeface="Maven Pro"/>
              <a:cs typeface="Maven Pro"/>
              <a:sym typeface="Maven Pro"/>
            </a:endParaRPr>
          </a:p>
        </p:txBody>
      </p:sp>
      <p:sp>
        <p:nvSpPr>
          <p:cNvPr id="728" name="Google Shape;728;p34"/>
          <p:cNvSpPr txBox="1"/>
          <p:nvPr/>
        </p:nvSpPr>
        <p:spPr>
          <a:xfrm>
            <a:off x="2963105" y="2268650"/>
            <a:ext cx="8412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300">
                <a:solidFill>
                  <a:schemeClr val="lt1"/>
                </a:solidFill>
                <a:latin typeface="Maven Pro"/>
                <a:ea typeface="Maven Pro"/>
                <a:cs typeface="Maven Pro"/>
                <a:sym typeface="Maven Pro"/>
              </a:rPr>
              <a:t>40-60</a:t>
            </a:r>
            <a:endParaRPr sz="1300">
              <a:solidFill>
                <a:schemeClr val="lt1"/>
              </a:solidFill>
              <a:latin typeface="Maven Pro"/>
              <a:ea typeface="Maven Pro"/>
              <a:cs typeface="Maven Pro"/>
              <a:sym typeface="Maven Pro"/>
            </a:endParaRPr>
          </a:p>
        </p:txBody>
      </p:sp>
      <p:sp>
        <p:nvSpPr>
          <p:cNvPr id="729" name="Google Shape;729;p34"/>
          <p:cNvSpPr/>
          <p:nvPr/>
        </p:nvSpPr>
        <p:spPr>
          <a:xfrm>
            <a:off x="4039338" y="19469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30" name="Google Shape;730;p34"/>
          <p:cNvSpPr/>
          <p:nvPr/>
        </p:nvSpPr>
        <p:spPr>
          <a:xfrm>
            <a:off x="4351513" y="19469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31" name="Google Shape;731;p34"/>
          <p:cNvSpPr/>
          <p:nvPr/>
        </p:nvSpPr>
        <p:spPr>
          <a:xfrm>
            <a:off x="4663688" y="1946900"/>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4"/>
          <p:cNvSpPr/>
          <p:nvPr/>
        </p:nvSpPr>
        <p:spPr>
          <a:xfrm>
            <a:off x="4039338" y="2376050"/>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4351513" y="2376050"/>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txBox="1"/>
          <p:nvPr/>
        </p:nvSpPr>
        <p:spPr>
          <a:xfrm>
            <a:off x="4967280" y="1823725"/>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Share Tech"/>
                <a:ea typeface="Share Tech"/>
                <a:cs typeface="Share Tech"/>
                <a:sym typeface="Share Tech"/>
              </a:rPr>
              <a:t>3/5</a:t>
            </a:r>
            <a:endParaRPr>
              <a:solidFill>
                <a:schemeClr val="lt1"/>
              </a:solidFill>
              <a:latin typeface="Share Tech"/>
              <a:ea typeface="Share Tech"/>
              <a:cs typeface="Share Tech"/>
              <a:sym typeface="Share Tech"/>
            </a:endParaRPr>
          </a:p>
        </p:txBody>
      </p:sp>
      <p:sp>
        <p:nvSpPr>
          <p:cNvPr id="735" name="Google Shape;735;p34"/>
          <p:cNvSpPr txBox="1"/>
          <p:nvPr/>
        </p:nvSpPr>
        <p:spPr>
          <a:xfrm>
            <a:off x="4967280" y="2256776"/>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Share Tech"/>
                <a:ea typeface="Share Tech"/>
                <a:cs typeface="Share Tech"/>
                <a:sym typeface="Share Tech"/>
              </a:rPr>
              <a:t>2/5</a:t>
            </a:r>
            <a:endParaRPr>
              <a:solidFill>
                <a:schemeClr val="lt1"/>
              </a:solidFill>
              <a:latin typeface="Share Tech"/>
              <a:ea typeface="Share Tech"/>
              <a:cs typeface="Share Tech"/>
              <a:sym typeface="Share Tech"/>
            </a:endParaRPr>
          </a:p>
        </p:txBody>
      </p:sp>
      <p:sp>
        <p:nvSpPr>
          <p:cNvPr id="736" name="Google Shape;736;p34"/>
          <p:cNvSpPr txBox="1"/>
          <p:nvPr/>
        </p:nvSpPr>
        <p:spPr>
          <a:xfrm>
            <a:off x="613562" y="11833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b="1">
                <a:solidFill>
                  <a:schemeClr val="lt1"/>
                </a:solidFill>
                <a:latin typeface="Share Tech"/>
                <a:ea typeface="Share Tech"/>
                <a:cs typeface="Share Tech"/>
                <a:sym typeface="Share Tech"/>
              </a:rPr>
              <a:t>GENDER</a:t>
            </a:r>
            <a:endParaRPr sz="1500" b="1">
              <a:solidFill>
                <a:schemeClr val="lt1"/>
              </a:solidFill>
              <a:latin typeface="Share Tech"/>
              <a:ea typeface="Share Tech"/>
              <a:cs typeface="Share Tech"/>
              <a:sym typeface="Share Tech"/>
            </a:endParaRPr>
          </a:p>
        </p:txBody>
      </p:sp>
      <p:sp>
        <p:nvSpPr>
          <p:cNvPr id="737" name="Google Shape;737;p34"/>
          <p:cNvSpPr txBox="1"/>
          <p:nvPr/>
        </p:nvSpPr>
        <p:spPr>
          <a:xfrm>
            <a:off x="3278724" y="1178429"/>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b="1">
                <a:solidFill>
                  <a:schemeClr val="lt1"/>
                </a:solidFill>
                <a:latin typeface="Share Tech"/>
                <a:ea typeface="Share Tech"/>
                <a:cs typeface="Share Tech"/>
                <a:sym typeface="Share Tech"/>
              </a:rPr>
              <a:t>AGE</a:t>
            </a:r>
            <a:endParaRPr sz="1500" b="1">
              <a:solidFill>
                <a:schemeClr val="lt1"/>
              </a:solidFill>
              <a:latin typeface="Share Tech"/>
              <a:ea typeface="Share Tech"/>
              <a:cs typeface="Share Tech"/>
              <a:sym typeface="Share Tech"/>
            </a:endParaRPr>
          </a:p>
        </p:txBody>
      </p:sp>
      <p:sp>
        <p:nvSpPr>
          <p:cNvPr id="738" name="Google Shape;738;p34"/>
          <p:cNvSpPr txBox="1"/>
          <p:nvPr/>
        </p:nvSpPr>
        <p:spPr>
          <a:xfrm>
            <a:off x="3194563" y="3056463"/>
            <a:ext cx="2049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b="1">
                <a:solidFill>
                  <a:schemeClr val="lt1"/>
                </a:solidFill>
                <a:latin typeface="Share Tech"/>
                <a:ea typeface="Share Tech"/>
                <a:cs typeface="Share Tech"/>
                <a:sym typeface="Share Tech"/>
              </a:rPr>
              <a:t>LANGUAGES</a:t>
            </a:r>
            <a:endParaRPr sz="1500" b="1">
              <a:solidFill>
                <a:schemeClr val="lt1"/>
              </a:solidFill>
              <a:latin typeface="Share Tech"/>
              <a:ea typeface="Share Tech"/>
              <a:cs typeface="Share Tech"/>
              <a:sym typeface="Share Tech"/>
            </a:endParaRPr>
          </a:p>
        </p:txBody>
      </p:sp>
      <p:sp>
        <p:nvSpPr>
          <p:cNvPr id="739" name="Google Shape;739;p34"/>
          <p:cNvSpPr txBox="1"/>
          <p:nvPr/>
        </p:nvSpPr>
        <p:spPr>
          <a:xfrm>
            <a:off x="2667230" y="3645538"/>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300">
                <a:solidFill>
                  <a:schemeClr val="lt1"/>
                </a:solidFill>
                <a:latin typeface="Maven Pro"/>
                <a:ea typeface="Maven Pro"/>
                <a:cs typeface="Maven Pro"/>
                <a:sym typeface="Maven Pro"/>
              </a:rPr>
              <a:t>Spanish</a:t>
            </a:r>
            <a:endParaRPr sz="1300">
              <a:solidFill>
                <a:schemeClr val="lt1"/>
              </a:solidFill>
              <a:latin typeface="Maven Pro"/>
              <a:ea typeface="Maven Pro"/>
              <a:cs typeface="Maven Pro"/>
              <a:sym typeface="Maven Pro"/>
            </a:endParaRPr>
          </a:p>
        </p:txBody>
      </p:sp>
      <p:sp>
        <p:nvSpPr>
          <p:cNvPr id="740" name="Google Shape;740;p34"/>
          <p:cNvSpPr txBox="1"/>
          <p:nvPr/>
        </p:nvSpPr>
        <p:spPr>
          <a:xfrm>
            <a:off x="3107039" y="4063800"/>
            <a:ext cx="931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lt1"/>
                </a:solidFill>
                <a:latin typeface="Maven Pro"/>
                <a:ea typeface="Maven Pro"/>
                <a:cs typeface="Maven Pro"/>
                <a:sym typeface="Maven Pro"/>
              </a:rPr>
              <a:t>English &amp; Spanish</a:t>
            </a:r>
            <a:endParaRPr sz="1300">
              <a:solidFill>
                <a:schemeClr val="lt1"/>
              </a:solidFill>
              <a:latin typeface="Maven Pro"/>
              <a:ea typeface="Maven Pro"/>
              <a:cs typeface="Maven Pro"/>
              <a:sym typeface="Maven Pro"/>
            </a:endParaRPr>
          </a:p>
        </p:txBody>
      </p:sp>
      <p:sp>
        <p:nvSpPr>
          <p:cNvPr id="741" name="Google Shape;741;p34"/>
          <p:cNvSpPr/>
          <p:nvPr/>
        </p:nvSpPr>
        <p:spPr>
          <a:xfrm>
            <a:off x="4039338" y="3768088"/>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42" name="Google Shape;742;p34"/>
          <p:cNvSpPr/>
          <p:nvPr/>
        </p:nvSpPr>
        <p:spPr>
          <a:xfrm>
            <a:off x="4351513" y="3768088"/>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743" name="Google Shape;743;p34"/>
          <p:cNvSpPr/>
          <p:nvPr/>
        </p:nvSpPr>
        <p:spPr>
          <a:xfrm>
            <a:off x="4663688" y="3768088"/>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4039338" y="4197238"/>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4351513" y="4197238"/>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txBox="1"/>
          <p:nvPr/>
        </p:nvSpPr>
        <p:spPr>
          <a:xfrm>
            <a:off x="4967280" y="3645538"/>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Share Tech"/>
                <a:ea typeface="Share Tech"/>
                <a:cs typeface="Share Tech"/>
                <a:sym typeface="Share Tech"/>
              </a:rPr>
              <a:t>3/5</a:t>
            </a:r>
            <a:endParaRPr>
              <a:solidFill>
                <a:schemeClr val="lt1"/>
              </a:solidFill>
              <a:latin typeface="Share Tech"/>
              <a:ea typeface="Share Tech"/>
              <a:cs typeface="Share Tech"/>
              <a:sym typeface="Share Tech"/>
            </a:endParaRPr>
          </a:p>
        </p:txBody>
      </p:sp>
      <p:sp>
        <p:nvSpPr>
          <p:cNvPr id="747" name="Google Shape;747;p34"/>
          <p:cNvSpPr txBox="1"/>
          <p:nvPr/>
        </p:nvSpPr>
        <p:spPr>
          <a:xfrm>
            <a:off x="4967280" y="4078589"/>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Share Tech"/>
                <a:ea typeface="Share Tech"/>
                <a:cs typeface="Share Tech"/>
                <a:sym typeface="Share Tech"/>
              </a:rPr>
              <a:t>2/5</a:t>
            </a:r>
            <a:endParaRPr>
              <a:solidFill>
                <a:schemeClr val="lt1"/>
              </a:solidFill>
              <a:latin typeface="Share Tech"/>
              <a:ea typeface="Share Tech"/>
              <a:cs typeface="Share Tech"/>
              <a:sym typeface="Share Tech"/>
            </a:endParaRPr>
          </a:p>
        </p:txBody>
      </p:sp>
      <p:sp>
        <p:nvSpPr>
          <p:cNvPr id="748" name="Google Shape;748;p34"/>
          <p:cNvSpPr txBox="1"/>
          <p:nvPr/>
        </p:nvSpPr>
        <p:spPr>
          <a:xfrm>
            <a:off x="6250225" y="1178425"/>
            <a:ext cx="2397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b="1">
                <a:solidFill>
                  <a:schemeClr val="lt1"/>
                </a:solidFill>
                <a:latin typeface="Share Tech"/>
                <a:ea typeface="Share Tech"/>
                <a:cs typeface="Share Tech"/>
                <a:sym typeface="Share Tech"/>
              </a:rPr>
              <a:t>RESIDENCY</a:t>
            </a:r>
            <a:endParaRPr sz="1500" b="1">
              <a:solidFill>
                <a:schemeClr val="lt1"/>
              </a:solidFill>
              <a:latin typeface="Share Tech"/>
              <a:ea typeface="Share Tech"/>
              <a:cs typeface="Share Tech"/>
              <a:sym typeface="Share Tech"/>
            </a:endParaRPr>
          </a:p>
        </p:txBody>
      </p:sp>
      <p:sp>
        <p:nvSpPr>
          <p:cNvPr id="749" name="Google Shape;749;p34"/>
          <p:cNvSpPr txBox="1"/>
          <p:nvPr/>
        </p:nvSpPr>
        <p:spPr>
          <a:xfrm>
            <a:off x="6217950" y="1823725"/>
            <a:ext cx="11130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lt1"/>
                </a:solidFill>
                <a:latin typeface="Maven Pro"/>
                <a:ea typeface="Maven Pro"/>
                <a:cs typeface="Maven Pro"/>
                <a:sym typeface="Maven Pro"/>
              </a:rPr>
              <a:t>Mexico City</a:t>
            </a:r>
            <a:endParaRPr sz="1300">
              <a:solidFill>
                <a:schemeClr val="lt1"/>
              </a:solidFill>
              <a:latin typeface="Maven Pro"/>
              <a:ea typeface="Maven Pro"/>
              <a:cs typeface="Maven Pro"/>
              <a:sym typeface="Maven Pro"/>
            </a:endParaRPr>
          </a:p>
        </p:txBody>
      </p:sp>
      <p:sp>
        <p:nvSpPr>
          <p:cNvPr id="750" name="Google Shape;750;p34"/>
          <p:cNvSpPr txBox="1"/>
          <p:nvPr/>
        </p:nvSpPr>
        <p:spPr>
          <a:xfrm>
            <a:off x="6201125" y="2186238"/>
            <a:ext cx="18294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lt1"/>
                </a:solidFill>
                <a:latin typeface="Maven Pro"/>
                <a:ea typeface="Maven Pro"/>
                <a:cs typeface="Maven Pro"/>
                <a:sym typeface="Maven Pro"/>
              </a:rPr>
              <a:t>Mexico City &amp; Spain</a:t>
            </a:r>
            <a:endParaRPr sz="1300">
              <a:solidFill>
                <a:schemeClr val="lt1"/>
              </a:solidFill>
              <a:latin typeface="Maven Pro"/>
              <a:ea typeface="Maven Pro"/>
              <a:cs typeface="Maven Pro"/>
              <a:sym typeface="Maven Pro"/>
            </a:endParaRPr>
          </a:p>
        </p:txBody>
      </p:sp>
      <p:sp>
        <p:nvSpPr>
          <p:cNvPr id="751" name="Google Shape;751;p34"/>
          <p:cNvSpPr txBox="1"/>
          <p:nvPr/>
        </p:nvSpPr>
        <p:spPr>
          <a:xfrm>
            <a:off x="6201125" y="2970388"/>
            <a:ext cx="18294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lt1"/>
                </a:solidFill>
                <a:latin typeface="Maven Pro"/>
                <a:ea typeface="Maven Pro"/>
                <a:cs typeface="Maven Pro"/>
                <a:sym typeface="Maven Pro"/>
              </a:rPr>
              <a:t>Mexico City &amp; Berlin</a:t>
            </a:r>
            <a:endParaRPr sz="1300">
              <a:solidFill>
                <a:schemeClr val="lt1"/>
              </a:solidFill>
              <a:latin typeface="Maven Pro"/>
              <a:ea typeface="Maven Pro"/>
              <a:cs typeface="Maven Pro"/>
              <a:sym typeface="Maven Pro"/>
            </a:endParaRPr>
          </a:p>
        </p:txBody>
      </p:sp>
      <p:sp>
        <p:nvSpPr>
          <p:cNvPr id="752" name="Google Shape;752;p34"/>
          <p:cNvSpPr txBox="1"/>
          <p:nvPr/>
        </p:nvSpPr>
        <p:spPr>
          <a:xfrm>
            <a:off x="6201125" y="2579788"/>
            <a:ext cx="19974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a:solidFill>
                  <a:schemeClr val="lt1"/>
                </a:solidFill>
                <a:latin typeface="Maven Pro"/>
                <a:ea typeface="Maven Pro"/>
                <a:cs typeface="Maven Pro"/>
                <a:sym typeface="Maven Pro"/>
              </a:rPr>
              <a:t>Mexico City &amp; Oaxaca</a:t>
            </a:r>
            <a:endParaRPr sz="1300">
              <a:solidFill>
                <a:schemeClr val="lt1"/>
              </a:solidFill>
              <a:latin typeface="Maven Pro"/>
              <a:ea typeface="Maven Pro"/>
              <a:cs typeface="Maven Pro"/>
              <a:sym typeface="Maven Pro"/>
            </a:endParaRPr>
          </a:p>
        </p:txBody>
      </p:sp>
      <p:sp>
        <p:nvSpPr>
          <p:cNvPr id="753" name="Google Shape;753;p34"/>
          <p:cNvSpPr/>
          <p:nvPr/>
        </p:nvSpPr>
        <p:spPr>
          <a:xfrm>
            <a:off x="8146050" y="1937250"/>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8458225" y="1937250"/>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8141225" y="26736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8141225" y="3078925"/>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57" name="Google Shape;757;p34"/>
          <p:cNvSpPr/>
          <p:nvPr/>
        </p:nvSpPr>
        <p:spPr>
          <a:xfrm>
            <a:off x="8146050" y="22870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8" name="Google Shape;758;p34"/>
          <p:cNvCxnSpPr/>
          <p:nvPr/>
        </p:nvCxnSpPr>
        <p:spPr>
          <a:xfrm>
            <a:off x="2008874" y="3535675"/>
            <a:ext cx="273300" cy="4800"/>
          </a:xfrm>
          <a:prstGeom prst="straightConnector1">
            <a:avLst/>
          </a:prstGeom>
          <a:noFill/>
          <a:ln w="9525" cap="flat" cmpd="sng">
            <a:solidFill>
              <a:schemeClr val="dk2"/>
            </a:solidFill>
            <a:prstDash val="solid"/>
            <a:round/>
            <a:headEnd type="none" w="med" len="med"/>
            <a:tailEnd type="none" w="med" len="med"/>
          </a:ln>
        </p:spPr>
      </p:cxnSp>
      <p:pic>
        <p:nvPicPr>
          <p:cNvPr id="759" name="Google Shape;759;p34"/>
          <p:cNvPicPr preferRelativeResize="0"/>
          <p:nvPr/>
        </p:nvPicPr>
        <p:blipFill>
          <a:blip r:embed="rId3">
            <a:alphaModFix/>
          </a:blip>
          <a:stretch>
            <a:fillRect/>
          </a:stretch>
        </p:blipFill>
        <p:spPr>
          <a:xfrm>
            <a:off x="6983100" y="3714625"/>
            <a:ext cx="931825" cy="931825"/>
          </a:xfrm>
          <a:prstGeom prst="rect">
            <a:avLst/>
          </a:prstGeom>
          <a:noFill/>
          <a:ln>
            <a:noFill/>
          </a:ln>
        </p:spPr>
      </p:pic>
      <p:sp>
        <p:nvSpPr>
          <p:cNvPr id="760" name="Google Shape;760;p34"/>
          <p:cNvSpPr/>
          <p:nvPr/>
        </p:nvSpPr>
        <p:spPr>
          <a:xfrm>
            <a:off x="2053425" y="32210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2053425" y="36200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3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Interview Quotes</a:t>
            </a:r>
            <a:endParaRPr/>
          </a:p>
        </p:txBody>
      </p:sp>
      <p:sp>
        <p:nvSpPr>
          <p:cNvPr id="767" name="Google Shape;767;p35"/>
          <p:cNvSpPr txBox="1">
            <a:spLocks noGrp="1"/>
          </p:cNvSpPr>
          <p:nvPr>
            <p:ph type="ctrTitle" idx="2"/>
          </p:nvPr>
        </p:nvSpPr>
        <p:spPr>
          <a:xfrm>
            <a:off x="9353888" y="53174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 P3</a:t>
            </a:r>
            <a:endParaRPr/>
          </a:p>
        </p:txBody>
      </p:sp>
      <p:sp>
        <p:nvSpPr>
          <p:cNvPr id="768" name="Google Shape;768;p35"/>
          <p:cNvSpPr txBox="1">
            <a:spLocks noGrp="1"/>
          </p:cNvSpPr>
          <p:nvPr>
            <p:ph type="ctrTitle"/>
          </p:nvPr>
        </p:nvSpPr>
        <p:spPr>
          <a:xfrm>
            <a:off x="892925"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 P1</a:t>
            </a:r>
            <a:endParaRPr/>
          </a:p>
        </p:txBody>
      </p:sp>
      <p:sp>
        <p:nvSpPr>
          <p:cNvPr id="769" name="Google Shape;769;p35"/>
          <p:cNvSpPr txBox="1">
            <a:spLocks noGrp="1"/>
          </p:cNvSpPr>
          <p:nvPr>
            <p:ph type="subTitle" idx="1"/>
          </p:nvPr>
        </p:nvSpPr>
        <p:spPr>
          <a:xfrm>
            <a:off x="733325" y="16437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t>“The current process lacks personalization regarding how your individual situation fits in those requirements.”</a:t>
            </a:r>
            <a:endParaRPr sz="1100"/>
          </a:p>
        </p:txBody>
      </p:sp>
      <p:sp>
        <p:nvSpPr>
          <p:cNvPr id="770" name="Google Shape;770;p35"/>
          <p:cNvSpPr txBox="1">
            <a:spLocks noGrp="1"/>
          </p:cNvSpPr>
          <p:nvPr>
            <p:ph type="subTitle" idx="3"/>
          </p:nvPr>
        </p:nvSpPr>
        <p:spPr>
          <a:xfrm>
            <a:off x="9194288" y="46589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t>“I don’t want to feel that I have to adapt to the machine. I want the machine to adapt to me in a courteous manner.”</a:t>
            </a:r>
            <a:endParaRPr sz="1100"/>
          </a:p>
        </p:txBody>
      </p:sp>
      <p:sp>
        <p:nvSpPr>
          <p:cNvPr id="771" name="Google Shape;771;p35"/>
          <p:cNvSpPr txBox="1">
            <a:spLocks noGrp="1"/>
          </p:cNvSpPr>
          <p:nvPr>
            <p:ph type="ctrTitle" idx="4"/>
          </p:nvPr>
        </p:nvSpPr>
        <p:spPr>
          <a:xfrm>
            <a:off x="5673424" y="324825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 P5</a:t>
            </a:r>
            <a:endParaRPr/>
          </a:p>
        </p:txBody>
      </p:sp>
      <p:sp>
        <p:nvSpPr>
          <p:cNvPr id="772" name="Google Shape;772;p35"/>
          <p:cNvSpPr txBox="1">
            <a:spLocks noGrp="1"/>
          </p:cNvSpPr>
          <p:nvPr>
            <p:ph type="subTitle" idx="5"/>
          </p:nvPr>
        </p:nvSpPr>
        <p:spPr>
          <a:xfrm>
            <a:off x="5478724" y="258980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t>“It’s not acceptable to get an approved appointment when required docs are missing or have errors.”</a:t>
            </a:r>
            <a:endParaRPr sz="1100"/>
          </a:p>
        </p:txBody>
      </p:sp>
      <p:sp>
        <p:nvSpPr>
          <p:cNvPr id="773" name="Google Shape;773;p35"/>
          <p:cNvSpPr txBox="1">
            <a:spLocks noGrp="1"/>
          </p:cNvSpPr>
          <p:nvPr>
            <p:ph type="ctrTitle" idx="7"/>
          </p:nvPr>
        </p:nvSpPr>
        <p:spPr>
          <a:xfrm>
            <a:off x="920425" y="43634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 P2</a:t>
            </a:r>
            <a:endParaRPr/>
          </a:p>
        </p:txBody>
      </p:sp>
      <p:sp>
        <p:nvSpPr>
          <p:cNvPr id="774" name="Google Shape;774;p35"/>
          <p:cNvSpPr txBox="1">
            <a:spLocks noGrp="1"/>
          </p:cNvSpPr>
          <p:nvPr>
            <p:ph type="subTitle" idx="8"/>
          </p:nvPr>
        </p:nvSpPr>
        <p:spPr>
          <a:xfrm>
            <a:off x="760825" y="37078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t>“The bot should be friendly and kind. It should speak to me in a formal manner with courtesy.”</a:t>
            </a:r>
            <a:endParaRPr sz="1100"/>
          </a:p>
        </p:txBody>
      </p:sp>
      <p:sp>
        <p:nvSpPr>
          <p:cNvPr id="775" name="Google Shape;775;p35"/>
          <p:cNvSpPr txBox="1">
            <a:spLocks noGrp="1"/>
          </p:cNvSpPr>
          <p:nvPr>
            <p:ph type="ctrTitle" idx="9"/>
          </p:nvPr>
        </p:nvSpPr>
        <p:spPr>
          <a:xfrm>
            <a:off x="3265613" y="2292775"/>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 P3</a:t>
            </a:r>
            <a:endParaRPr/>
          </a:p>
        </p:txBody>
      </p:sp>
      <p:sp>
        <p:nvSpPr>
          <p:cNvPr id="776" name="Google Shape;776;p35"/>
          <p:cNvSpPr txBox="1">
            <a:spLocks noGrp="1"/>
          </p:cNvSpPr>
          <p:nvPr>
            <p:ph type="subTitle" idx="13"/>
          </p:nvPr>
        </p:nvSpPr>
        <p:spPr>
          <a:xfrm>
            <a:off x="3170963" y="1637226"/>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t>“I don’t fear getting my personal data stolen. I feel no concern to provide identity info to the virtual assistant.”</a:t>
            </a:r>
            <a:endParaRPr sz="1100"/>
          </a:p>
        </p:txBody>
      </p:sp>
      <p:sp>
        <p:nvSpPr>
          <p:cNvPr id="777" name="Google Shape;777;p35"/>
          <p:cNvSpPr txBox="1">
            <a:spLocks noGrp="1"/>
          </p:cNvSpPr>
          <p:nvPr>
            <p:ph type="ctrTitle" idx="14"/>
          </p:nvPr>
        </p:nvSpPr>
        <p:spPr>
          <a:xfrm>
            <a:off x="3265649" y="43634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 P4</a:t>
            </a:r>
            <a:endParaRPr/>
          </a:p>
        </p:txBody>
      </p:sp>
      <p:sp>
        <p:nvSpPr>
          <p:cNvPr id="778" name="Google Shape;778;p35"/>
          <p:cNvSpPr txBox="1">
            <a:spLocks noGrp="1"/>
          </p:cNvSpPr>
          <p:nvPr>
            <p:ph type="subTitle" idx="15"/>
          </p:nvPr>
        </p:nvSpPr>
        <p:spPr>
          <a:xfrm>
            <a:off x="3070949" y="37078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t>“I prefer the option of a phone call where I can ask a human questions, which I’m more comfortable with.”</a:t>
            </a:r>
            <a:endParaRPr sz="1100"/>
          </a:p>
        </p:txBody>
      </p:sp>
      <p:sp>
        <p:nvSpPr>
          <p:cNvPr id="779" name="Google Shape;779;p35"/>
          <p:cNvSpPr/>
          <p:nvPr/>
        </p:nvSpPr>
        <p:spPr>
          <a:xfrm>
            <a:off x="1653325" y="32338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a:off x="3998513" y="1163259"/>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a:off x="3998549" y="3233884"/>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5"/>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a:off x="10086788" y="41784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a:off x="6406324" y="2109292"/>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 name="Google Shape;785;p35"/>
          <p:cNvGrpSpPr/>
          <p:nvPr/>
        </p:nvGrpSpPr>
        <p:grpSpPr>
          <a:xfrm>
            <a:off x="4073894" y="1194661"/>
            <a:ext cx="264813" cy="352693"/>
            <a:chOff x="6703732" y="3346936"/>
            <a:chExt cx="264813" cy="352693"/>
          </a:xfrm>
        </p:grpSpPr>
        <p:sp>
          <p:nvSpPr>
            <p:cNvPr id="786" name="Google Shape;786;p35"/>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5"/>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5"/>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5"/>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5"/>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35"/>
          <p:cNvGrpSpPr/>
          <p:nvPr/>
        </p:nvGrpSpPr>
        <p:grpSpPr>
          <a:xfrm>
            <a:off x="1725449" y="3268220"/>
            <a:ext cx="271244" cy="346801"/>
            <a:chOff x="4899999" y="2882095"/>
            <a:chExt cx="271244" cy="346801"/>
          </a:xfrm>
        </p:grpSpPr>
        <p:sp>
          <p:nvSpPr>
            <p:cNvPr id="792" name="Google Shape;792;p35"/>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5"/>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5"/>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5"/>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5"/>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5"/>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5"/>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5"/>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5"/>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5"/>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35"/>
          <p:cNvGrpSpPr/>
          <p:nvPr/>
        </p:nvGrpSpPr>
        <p:grpSpPr>
          <a:xfrm>
            <a:off x="1707236" y="1198029"/>
            <a:ext cx="260283" cy="345914"/>
            <a:chOff x="8055961" y="2881842"/>
            <a:chExt cx="260283" cy="345914"/>
          </a:xfrm>
        </p:grpSpPr>
        <p:sp>
          <p:nvSpPr>
            <p:cNvPr id="803" name="Google Shape;803;p35"/>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5"/>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5"/>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5"/>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35"/>
          <p:cNvGrpSpPr/>
          <p:nvPr/>
        </p:nvGrpSpPr>
        <p:grpSpPr>
          <a:xfrm>
            <a:off x="6480075" y="2138401"/>
            <a:ext cx="279513" cy="357255"/>
            <a:chOff x="4897750" y="2415639"/>
            <a:chExt cx="279513" cy="357255"/>
          </a:xfrm>
        </p:grpSpPr>
        <p:sp>
          <p:nvSpPr>
            <p:cNvPr id="808" name="Google Shape;808;p35"/>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5"/>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5"/>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5"/>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5"/>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5"/>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5"/>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5"/>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35"/>
          <p:cNvGrpSpPr/>
          <p:nvPr/>
        </p:nvGrpSpPr>
        <p:grpSpPr>
          <a:xfrm>
            <a:off x="4079845" y="3264899"/>
            <a:ext cx="264433" cy="353454"/>
            <a:chOff x="8054820" y="2416399"/>
            <a:chExt cx="264433" cy="353454"/>
          </a:xfrm>
        </p:grpSpPr>
        <p:sp>
          <p:nvSpPr>
            <p:cNvPr id="817" name="Google Shape;817;p35"/>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35"/>
          <p:cNvGrpSpPr/>
          <p:nvPr/>
        </p:nvGrpSpPr>
        <p:grpSpPr>
          <a:xfrm>
            <a:off x="10160639" y="4208326"/>
            <a:ext cx="267854" cy="355735"/>
            <a:chOff x="4903389" y="1500214"/>
            <a:chExt cx="267854" cy="355735"/>
          </a:xfrm>
        </p:grpSpPr>
        <p:sp>
          <p:nvSpPr>
            <p:cNvPr id="824" name="Google Shape;824;p35"/>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5"/>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5"/>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5"/>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5"/>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5638630" y="187934"/>
            <a:ext cx="3292885" cy="1856370"/>
          </a:xfrm>
          <a:prstGeom prst="rect">
            <a:avLst/>
          </a:prstGeom>
          <a:noFill/>
          <a:ln w="38100" cap="flat" cmpd="sng">
            <a:solidFill>
              <a:schemeClr val="accent2"/>
            </a:solidFill>
            <a:prstDash val="solid"/>
            <a:round/>
            <a:headEnd type="none" w="sm" len="sm"/>
            <a:tailEnd type="none" w="sm" len="sm"/>
          </a:ln>
        </p:spPr>
      </p:pic>
      <p:pic>
        <p:nvPicPr>
          <p:cNvPr id="830" name="Google Shape;830;p35"/>
          <p:cNvPicPr preferRelativeResize="0"/>
          <p:nvPr/>
        </p:nvPicPr>
        <p:blipFill>
          <a:blip r:embed="rId4">
            <a:alphaModFix/>
          </a:blip>
          <a:stretch>
            <a:fillRect/>
          </a:stretch>
        </p:blipFill>
        <p:spPr>
          <a:xfrm>
            <a:off x="5791446" y="1132417"/>
            <a:ext cx="968159" cy="767179"/>
          </a:xfrm>
          <a:prstGeom prst="rect">
            <a:avLst/>
          </a:prstGeom>
          <a:noFill/>
          <a:ln>
            <a:noFill/>
          </a:ln>
        </p:spPr>
      </p:pic>
      <p:pic>
        <p:nvPicPr>
          <p:cNvPr id="831" name="Google Shape;831;p35"/>
          <p:cNvPicPr preferRelativeResize="0"/>
          <p:nvPr/>
        </p:nvPicPr>
        <p:blipFill>
          <a:blip r:embed="rId5">
            <a:alphaModFix/>
          </a:blip>
          <a:stretch>
            <a:fillRect/>
          </a:stretch>
        </p:blipFill>
        <p:spPr>
          <a:xfrm>
            <a:off x="10923248" y="4944442"/>
            <a:ext cx="920992" cy="76718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sp>
        <p:nvSpPr>
          <p:cNvPr id="836" name="Google Shape;836;p3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Affinity Diagram</a:t>
            </a:r>
            <a:endParaRPr/>
          </a:p>
        </p:txBody>
      </p:sp>
      <p:pic>
        <p:nvPicPr>
          <p:cNvPr id="837" name="Google Shape;837;p36"/>
          <p:cNvPicPr preferRelativeResize="0"/>
          <p:nvPr/>
        </p:nvPicPr>
        <p:blipFill rotWithShape="1">
          <a:blip r:embed="rId3">
            <a:alphaModFix/>
          </a:blip>
          <a:srcRect t="1333" b="1343"/>
          <a:stretch/>
        </p:blipFill>
        <p:spPr>
          <a:xfrm>
            <a:off x="696200" y="989475"/>
            <a:ext cx="2486945" cy="3869075"/>
          </a:xfrm>
          <a:prstGeom prst="rect">
            <a:avLst/>
          </a:prstGeom>
          <a:noFill/>
          <a:ln w="38100" cap="flat" cmpd="sng">
            <a:solidFill>
              <a:schemeClr val="accent2"/>
            </a:solidFill>
            <a:prstDash val="solid"/>
            <a:round/>
            <a:headEnd type="none" w="sm" len="sm"/>
            <a:tailEnd type="none" w="sm" len="sm"/>
          </a:ln>
        </p:spPr>
      </p:pic>
      <p:pic>
        <p:nvPicPr>
          <p:cNvPr id="838" name="Google Shape;838;p36"/>
          <p:cNvPicPr preferRelativeResize="0"/>
          <p:nvPr/>
        </p:nvPicPr>
        <p:blipFill>
          <a:blip r:embed="rId4">
            <a:alphaModFix/>
          </a:blip>
          <a:stretch>
            <a:fillRect/>
          </a:stretch>
        </p:blipFill>
        <p:spPr>
          <a:xfrm>
            <a:off x="3507828" y="989479"/>
            <a:ext cx="3242034" cy="3855560"/>
          </a:xfrm>
          <a:prstGeom prst="rect">
            <a:avLst/>
          </a:prstGeom>
          <a:noFill/>
          <a:ln w="38100" cap="flat" cmpd="sng">
            <a:solidFill>
              <a:schemeClr val="accent1"/>
            </a:solidFill>
            <a:prstDash val="solid"/>
            <a:round/>
            <a:headEnd type="none" w="sm" len="sm"/>
            <a:tailEnd type="none" w="sm" len="sm"/>
          </a:ln>
        </p:spPr>
      </p:pic>
      <p:pic>
        <p:nvPicPr>
          <p:cNvPr id="839" name="Google Shape;839;p36"/>
          <p:cNvPicPr preferRelativeResize="0"/>
          <p:nvPr/>
        </p:nvPicPr>
        <p:blipFill>
          <a:blip r:embed="rId5">
            <a:alphaModFix/>
          </a:blip>
          <a:stretch>
            <a:fillRect/>
          </a:stretch>
        </p:blipFill>
        <p:spPr>
          <a:xfrm>
            <a:off x="7074543" y="989480"/>
            <a:ext cx="1371882" cy="3855559"/>
          </a:xfrm>
          <a:prstGeom prst="rect">
            <a:avLst/>
          </a:prstGeom>
          <a:noFill/>
          <a:ln w="38100" cap="flat" cmpd="sng">
            <a:solidFill>
              <a:schemeClr val="accent3"/>
            </a:solidFill>
            <a:prstDash val="solid"/>
            <a:round/>
            <a:headEnd type="none" w="sm" len="sm"/>
            <a:tailEnd type="none" w="sm" len="sm"/>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sp>
        <p:nvSpPr>
          <p:cNvPr id="844" name="Google Shape;844;p37"/>
          <p:cNvSpPr txBox="1">
            <a:spLocks noGrp="1"/>
          </p:cNvSpPr>
          <p:nvPr>
            <p:ph type="ctrTitle"/>
          </p:nvPr>
        </p:nvSpPr>
        <p:spPr>
          <a:xfrm>
            <a:off x="1121525" y="103175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0CFCC"/>
                </a:solidFill>
              </a:rPr>
              <a:t>Data Privacy</a:t>
            </a:r>
            <a:endParaRPr sz="1800">
              <a:solidFill>
                <a:srgbClr val="00CFCC"/>
              </a:solidFill>
            </a:endParaRPr>
          </a:p>
        </p:txBody>
      </p:sp>
      <p:sp>
        <p:nvSpPr>
          <p:cNvPr id="845" name="Google Shape;845;p37"/>
          <p:cNvSpPr txBox="1">
            <a:spLocks noGrp="1"/>
          </p:cNvSpPr>
          <p:nvPr>
            <p:ph type="subTitle" idx="1"/>
          </p:nvPr>
        </p:nvSpPr>
        <p:spPr>
          <a:xfrm>
            <a:off x="961925" y="1491351"/>
            <a:ext cx="2200500" cy="824100"/>
          </a:xfrm>
          <a:prstGeom prst="rect">
            <a:avLst/>
          </a:prstGeom>
        </p:spPr>
        <p:txBody>
          <a:bodyPr spcFirstLastPara="1" wrap="square" lIns="91425" tIns="91425" rIns="91425" bIns="91425" anchor="t" anchorCtr="0">
            <a:noAutofit/>
          </a:bodyPr>
          <a:lstStyle/>
          <a:p>
            <a:pPr marL="457200" lvl="0" indent="-285750" algn="l" rtl="0">
              <a:spcBef>
                <a:spcPts val="0"/>
              </a:spcBef>
              <a:spcAft>
                <a:spcPts val="0"/>
              </a:spcAft>
              <a:buClr>
                <a:srgbClr val="FFFFFF"/>
              </a:buClr>
              <a:buSzPts val="900"/>
              <a:buChar char="●"/>
            </a:pPr>
            <a:r>
              <a:rPr lang="en" sz="900">
                <a:solidFill>
                  <a:srgbClr val="FFFFFF"/>
                </a:solidFill>
              </a:rPr>
              <a:t>⅘ of the users felt no concern about providing personal info</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1 user feared that a government employee would steal their info but thought they were being “paranoid and cautious”</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1 user wouldn’t share social media info</a:t>
            </a:r>
            <a:endParaRPr sz="900">
              <a:solidFill>
                <a:srgbClr val="FFFFFF"/>
              </a:solidFill>
            </a:endParaRPr>
          </a:p>
        </p:txBody>
      </p:sp>
      <p:sp>
        <p:nvSpPr>
          <p:cNvPr id="846" name="Google Shape;846;p37"/>
          <p:cNvSpPr txBox="1">
            <a:spLocks noGrp="1"/>
          </p:cNvSpPr>
          <p:nvPr>
            <p:ph type="ctrTitle" idx="2"/>
          </p:nvPr>
        </p:nvSpPr>
        <p:spPr>
          <a:xfrm>
            <a:off x="3427463" y="103175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rPr>
              <a:t>Pain Points</a:t>
            </a:r>
            <a:endParaRPr sz="1800">
              <a:solidFill>
                <a:schemeClr val="accent2"/>
              </a:solidFill>
            </a:endParaRPr>
          </a:p>
        </p:txBody>
      </p:sp>
      <p:sp>
        <p:nvSpPr>
          <p:cNvPr id="847" name="Google Shape;847;p37"/>
          <p:cNvSpPr txBox="1">
            <a:spLocks noGrp="1"/>
          </p:cNvSpPr>
          <p:nvPr>
            <p:ph type="subTitle" idx="3"/>
          </p:nvPr>
        </p:nvSpPr>
        <p:spPr>
          <a:xfrm>
            <a:off x="3468675" y="1491350"/>
            <a:ext cx="2539200" cy="824100"/>
          </a:xfrm>
          <a:prstGeom prst="rect">
            <a:avLst/>
          </a:prstGeom>
        </p:spPr>
        <p:txBody>
          <a:bodyPr spcFirstLastPara="1" wrap="square" lIns="91425" tIns="91425" rIns="91425" bIns="91425" anchor="t" anchorCtr="0">
            <a:noAutofit/>
          </a:bodyPr>
          <a:lstStyle/>
          <a:p>
            <a:pPr marL="320040" lvl="0" indent="-285750" algn="l" rtl="0">
              <a:spcBef>
                <a:spcPts val="0"/>
              </a:spcBef>
              <a:spcAft>
                <a:spcPts val="0"/>
              </a:spcAft>
              <a:buClr>
                <a:srgbClr val="FFFFFF"/>
              </a:buClr>
              <a:buSzPts val="900"/>
              <a:buChar char="●"/>
            </a:pPr>
            <a:r>
              <a:rPr lang="en" sz="900"/>
              <a:t>Hard to keep track of documents</a:t>
            </a:r>
            <a:endParaRPr sz="900"/>
          </a:p>
          <a:p>
            <a:pPr marL="320040" lvl="0" indent="-285750" algn="l" rtl="0">
              <a:spcBef>
                <a:spcPts val="0"/>
              </a:spcBef>
              <a:spcAft>
                <a:spcPts val="0"/>
              </a:spcAft>
              <a:buClr>
                <a:srgbClr val="FFFFFF"/>
              </a:buClr>
              <a:buSzPts val="900"/>
              <a:buChar char="●"/>
            </a:pPr>
            <a:r>
              <a:rPr lang="en" sz="900"/>
              <a:t>Appointment process causes negative feelings</a:t>
            </a:r>
            <a:endParaRPr sz="900"/>
          </a:p>
          <a:p>
            <a:pPr marL="320040" lvl="0" indent="-285750" algn="l" rtl="0">
              <a:spcBef>
                <a:spcPts val="0"/>
              </a:spcBef>
              <a:spcAft>
                <a:spcPts val="0"/>
              </a:spcAft>
              <a:buClr>
                <a:srgbClr val="FFFFFF"/>
              </a:buClr>
              <a:buSzPts val="900"/>
              <a:buChar char="●"/>
            </a:pPr>
            <a:r>
              <a:rPr lang="en" sz="900"/>
              <a:t>Demand for an empathetic, human-centered, personalized process</a:t>
            </a:r>
            <a:endParaRPr sz="900"/>
          </a:p>
          <a:p>
            <a:pPr marL="320040" lvl="0" indent="-285750" algn="l" rtl="0">
              <a:spcBef>
                <a:spcPts val="0"/>
              </a:spcBef>
              <a:spcAft>
                <a:spcPts val="0"/>
              </a:spcAft>
              <a:buClr>
                <a:srgbClr val="FFFFFF"/>
              </a:buClr>
              <a:buSzPts val="900"/>
              <a:buChar char="●"/>
            </a:pPr>
            <a:r>
              <a:rPr lang="en" sz="900"/>
              <a:t>Pre-appointment logistics challenges</a:t>
            </a:r>
            <a:endParaRPr sz="900"/>
          </a:p>
          <a:p>
            <a:pPr marL="320040" lvl="0" indent="-285750" algn="l" rtl="0">
              <a:spcBef>
                <a:spcPts val="0"/>
              </a:spcBef>
              <a:spcAft>
                <a:spcPts val="0"/>
              </a:spcAft>
              <a:buClr>
                <a:srgbClr val="FFFFFF"/>
              </a:buClr>
              <a:buSzPts val="900"/>
              <a:buChar char="●"/>
            </a:pPr>
            <a:r>
              <a:rPr lang="en" sz="900"/>
              <a:t>Edge case</a:t>
            </a:r>
            <a:endParaRPr sz="900"/>
          </a:p>
        </p:txBody>
      </p:sp>
      <p:sp>
        <p:nvSpPr>
          <p:cNvPr id="848" name="Google Shape;848;p37"/>
          <p:cNvSpPr txBox="1">
            <a:spLocks noGrp="1"/>
          </p:cNvSpPr>
          <p:nvPr>
            <p:ph type="ctrTitle" idx="4"/>
          </p:nvPr>
        </p:nvSpPr>
        <p:spPr>
          <a:xfrm>
            <a:off x="6388250" y="1031750"/>
            <a:ext cx="23628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rPr>
              <a:t>Experience Expectations</a:t>
            </a:r>
            <a:endParaRPr sz="1800">
              <a:solidFill>
                <a:schemeClr val="accent2"/>
              </a:solidFill>
            </a:endParaRPr>
          </a:p>
        </p:txBody>
      </p:sp>
      <p:sp>
        <p:nvSpPr>
          <p:cNvPr id="849" name="Google Shape;849;p37"/>
          <p:cNvSpPr txBox="1">
            <a:spLocks noGrp="1"/>
          </p:cNvSpPr>
          <p:nvPr>
            <p:ph type="subTitle" idx="5"/>
          </p:nvPr>
        </p:nvSpPr>
        <p:spPr>
          <a:xfrm>
            <a:off x="5947925" y="1491350"/>
            <a:ext cx="2362800" cy="1423500"/>
          </a:xfrm>
          <a:prstGeom prst="rect">
            <a:avLst/>
          </a:prstGeom>
        </p:spPr>
        <p:txBody>
          <a:bodyPr spcFirstLastPara="1" wrap="square" lIns="91425" tIns="91425" rIns="91425" bIns="91425" anchor="t" anchorCtr="0">
            <a:noAutofit/>
          </a:bodyPr>
          <a:lstStyle/>
          <a:p>
            <a:pPr marL="457200" marR="0" lvl="0" indent="-285750" algn="l" rtl="0">
              <a:lnSpc>
                <a:spcPct val="100000"/>
              </a:lnSpc>
              <a:spcBef>
                <a:spcPts val="0"/>
              </a:spcBef>
              <a:spcAft>
                <a:spcPts val="0"/>
              </a:spcAft>
              <a:buClr>
                <a:srgbClr val="FFFFFF"/>
              </a:buClr>
              <a:buSzPts val="900"/>
              <a:buChar char="●"/>
            </a:pPr>
            <a:r>
              <a:rPr lang="en" sz="900">
                <a:solidFill>
                  <a:srgbClr val="FFFFFF"/>
                </a:solidFill>
              </a:rPr>
              <a:t>Straightforward, quick and relaxing </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Virtual application and appointment </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Access to phone channel </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Documentation error check prior to appointment</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Pick my own date and time</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Appointment reminder</a:t>
            </a:r>
            <a:endParaRPr sz="900">
              <a:solidFill>
                <a:srgbClr val="FFFFFF"/>
              </a:solidFill>
            </a:endParaRPr>
          </a:p>
        </p:txBody>
      </p:sp>
      <p:sp>
        <p:nvSpPr>
          <p:cNvPr id="850" name="Google Shape;850;p37"/>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Code Table</a:t>
            </a:r>
            <a:endParaRPr/>
          </a:p>
        </p:txBody>
      </p:sp>
      <p:sp>
        <p:nvSpPr>
          <p:cNvPr id="851" name="Google Shape;851;p37"/>
          <p:cNvSpPr txBox="1">
            <a:spLocks noGrp="1"/>
          </p:cNvSpPr>
          <p:nvPr>
            <p:ph type="ctrTitle" idx="7"/>
          </p:nvPr>
        </p:nvSpPr>
        <p:spPr>
          <a:xfrm>
            <a:off x="1290875" y="291475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rPr>
              <a:t>Bot Expectations</a:t>
            </a:r>
            <a:endParaRPr sz="1800">
              <a:solidFill>
                <a:schemeClr val="accent2"/>
              </a:solidFill>
            </a:endParaRPr>
          </a:p>
        </p:txBody>
      </p:sp>
      <p:sp>
        <p:nvSpPr>
          <p:cNvPr id="852" name="Google Shape;852;p37"/>
          <p:cNvSpPr txBox="1">
            <a:spLocks noGrp="1"/>
          </p:cNvSpPr>
          <p:nvPr>
            <p:ph type="subTitle" idx="8"/>
          </p:nvPr>
        </p:nvSpPr>
        <p:spPr>
          <a:xfrm>
            <a:off x="961925" y="3326850"/>
            <a:ext cx="2539200" cy="824100"/>
          </a:xfrm>
          <a:prstGeom prst="rect">
            <a:avLst/>
          </a:prstGeom>
        </p:spPr>
        <p:txBody>
          <a:bodyPr spcFirstLastPara="1" wrap="square" lIns="91425" tIns="91425" rIns="91425" bIns="91425" anchor="t" anchorCtr="0">
            <a:noAutofit/>
          </a:bodyPr>
          <a:lstStyle/>
          <a:p>
            <a:pPr marL="457200" lvl="0" indent="-285750" algn="l" rtl="0">
              <a:spcBef>
                <a:spcPts val="0"/>
              </a:spcBef>
              <a:spcAft>
                <a:spcPts val="0"/>
              </a:spcAft>
              <a:buClr>
                <a:srgbClr val="FFFFFF"/>
              </a:buClr>
              <a:buSzPts val="900"/>
              <a:buChar char="●"/>
            </a:pPr>
            <a:r>
              <a:rPr lang="en" sz="900">
                <a:solidFill>
                  <a:srgbClr val="FFFFFF"/>
                </a:solidFill>
              </a:rPr>
              <a:t>Answer personalized questions</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Validate documents</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Easy workflow</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Web &amp; mobile platform availability (integration with Whatsapp)</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CURP look-up</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Reminders of appointment time, late policy and checklist</a:t>
            </a:r>
            <a:endParaRPr sz="900">
              <a:solidFill>
                <a:srgbClr val="FFFFFF"/>
              </a:solidFill>
            </a:endParaRPr>
          </a:p>
          <a:p>
            <a:pPr marL="457200" lvl="0" indent="-285750" algn="l" rtl="0">
              <a:spcBef>
                <a:spcPts val="0"/>
              </a:spcBef>
              <a:spcAft>
                <a:spcPts val="0"/>
              </a:spcAft>
              <a:buClr>
                <a:srgbClr val="FFFFFF"/>
              </a:buClr>
              <a:buSzPts val="900"/>
              <a:buChar char="●"/>
            </a:pPr>
            <a:r>
              <a:rPr lang="en" sz="900">
                <a:solidFill>
                  <a:srgbClr val="FFFFFF"/>
                </a:solidFill>
              </a:rPr>
              <a:t>Voice interaction</a:t>
            </a:r>
            <a:endParaRPr sz="900">
              <a:solidFill>
                <a:srgbClr val="FFFFFF"/>
              </a:solidFill>
            </a:endParaRPr>
          </a:p>
        </p:txBody>
      </p:sp>
      <p:sp>
        <p:nvSpPr>
          <p:cNvPr id="853" name="Google Shape;853;p37"/>
          <p:cNvSpPr txBox="1">
            <a:spLocks noGrp="1"/>
          </p:cNvSpPr>
          <p:nvPr>
            <p:ph type="ctrTitle" idx="9"/>
          </p:nvPr>
        </p:nvSpPr>
        <p:spPr>
          <a:xfrm>
            <a:off x="3597088" y="2914750"/>
            <a:ext cx="1881300" cy="4596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rPr>
              <a:t>Bot Personality</a:t>
            </a:r>
            <a:endParaRPr sz="1800">
              <a:solidFill>
                <a:schemeClr val="accent2"/>
              </a:solidFill>
            </a:endParaRPr>
          </a:p>
        </p:txBody>
      </p:sp>
      <p:sp>
        <p:nvSpPr>
          <p:cNvPr id="854" name="Google Shape;854;p37"/>
          <p:cNvSpPr txBox="1">
            <a:spLocks noGrp="1"/>
          </p:cNvSpPr>
          <p:nvPr>
            <p:ph type="subTitle" idx="13"/>
          </p:nvPr>
        </p:nvSpPr>
        <p:spPr>
          <a:xfrm>
            <a:off x="3334950" y="3326850"/>
            <a:ext cx="2474100" cy="824100"/>
          </a:xfrm>
          <a:prstGeom prst="rect">
            <a:avLst/>
          </a:prstGeom>
        </p:spPr>
        <p:txBody>
          <a:bodyPr spcFirstLastPara="1" wrap="square" lIns="91425" tIns="91425" rIns="91425" bIns="91425" anchor="t" anchorCtr="0">
            <a:noAutofit/>
          </a:bodyPr>
          <a:lstStyle/>
          <a:p>
            <a:pPr marL="457200" lvl="0" indent="-285750" algn="l" rtl="0">
              <a:spcBef>
                <a:spcPts val="0"/>
              </a:spcBef>
              <a:spcAft>
                <a:spcPts val="0"/>
              </a:spcAft>
              <a:buClr>
                <a:srgbClr val="FFFFFF"/>
              </a:buClr>
              <a:buSzPts val="900"/>
              <a:buChar char="●"/>
            </a:pPr>
            <a:r>
              <a:rPr lang="en" sz="900"/>
              <a:t>Friendly</a:t>
            </a:r>
            <a:endParaRPr sz="900"/>
          </a:p>
          <a:p>
            <a:pPr marL="457200" lvl="0" indent="-285750" algn="l" rtl="0">
              <a:spcBef>
                <a:spcPts val="0"/>
              </a:spcBef>
              <a:spcAft>
                <a:spcPts val="0"/>
              </a:spcAft>
              <a:buClr>
                <a:srgbClr val="FFFFFF"/>
              </a:buClr>
              <a:buSzPts val="900"/>
              <a:buChar char="●"/>
            </a:pPr>
            <a:r>
              <a:rPr lang="en" sz="900"/>
              <a:t>Helpful</a:t>
            </a:r>
            <a:endParaRPr sz="900"/>
          </a:p>
          <a:p>
            <a:pPr marL="457200" lvl="0" indent="-285750" algn="l" rtl="0">
              <a:spcBef>
                <a:spcPts val="0"/>
              </a:spcBef>
              <a:spcAft>
                <a:spcPts val="0"/>
              </a:spcAft>
              <a:buClr>
                <a:srgbClr val="FFFFFF"/>
              </a:buClr>
              <a:buSzPts val="900"/>
              <a:buChar char="●"/>
            </a:pPr>
            <a:r>
              <a:rPr lang="en" sz="900"/>
              <a:t>Conversational</a:t>
            </a:r>
            <a:endParaRPr sz="900"/>
          </a:p>
          <a:p>
            <a:pPr marL="457200" lvl="0" indent="-285750" algn="l" rtl="0">
              <a:spcBef>
                <a:spcPts val="0"/>
              </a:spcBef>
              <a:spcAft>
                <a:spcPts val="0"/>
              </a:spcAft>
              <a:buClr>
                <a:srgbClr val="FFFFFF"/>
              </a:buClr>
              <a:buSzPts val="900"/>
              <a:buChar char="●"/>
            </a:pPr>
            <a:r>
              <a:rPr lang="en" sz="900"/>
              <a:t>Kind</a:t>
            </a:r>
            <a:endParaRPr sz="900"/>
          </a:p>
          <a:p>
            <a:pPr marL="457200" lvl="0" indent="-285750" algn="l" rtl="0">
              <a:spcBef>
                <a:spcPts val="0"/>
              </a:spcBef>
              <a:spcAft>
                <a:spcPts val="0"/>
              </a:spcAft>
              <a:buClr>
                <a:srgbClr val="FFFFFF"/>
              </a:buClr>
              <a:buSzPts val="900"/>
              <a:buChar char="●"/>
            </a:pPr>
            <a:r>
              <a:rPr lang="en" sz="900"/>
              <a:t>Open-minded, inquisitive</a:t>
            </a:r>
            <a:endParaRPr sz="900"/>
          </a:p>
          <a:p>
            <a:pPr marL="457200" lvl="0" indent="-285750" algn="l" rtl="0">
              <a:spcBef>
                <a:spcPts val="0"/>
              </a:spcBef>
              <a:spcAft>
                <a:spcPts val="0"/>
              </a:spcAft>
              <a:buClr>
                <a:srgbClr val="FFFFFF"/>
              </a:buClr>
              <a:buSzPts val="900"/>
              <a:buChar char="●"/>
            </a:pPr>
            <a:r>
              <a:rPr lang="en" sz="900"/>
              <a:t>Courteous/respectful</a:t>
            </a:r>
            <a:endParaRPr sz="900"/>
          </a:p>
          <a:p>
            <a:pPr marL="457200" lvl="0" indent="-285750" algn="l" rtl="0">
              <a:spcBef>
                <a:spcPts val="0"/>
              </a:spcBef>
              <a:spcAft>
                <a:spcPts val="0"/>
              </a:spcAft>
              <a:buClr>
                <a:srgbClr val="FFFFFF"/>
              </a:buClr>
              <a:buSzPts val="900"/>
              <a:buChar char="●"/>
            </a:pPr>
            <a:r>
              <a:rPr lang="en" sz="900"/>
              <a:t>Clear</a:t>
            </a:r>
            <a:endParaRPr sz="900"/>
          </a:p>
          <a:p>
            <a:pPr marL="457200" lvl="0" indent="-285750" algn="l" rtl="0">
              <a:spcBef>
                <a:spcPts val="0"/>
              </a:spcBef>
              <a:spcAft>
                <a:spcPts val="0"/>
              </a:spcAft>
              <a:buClr>
                <a:srgbClr val="FFFFFF"/>
              </a:buClr>
              <a:buSzPts val="900"/>
              <a:buChar char="●"/>
            </a:pPr>
            <a:r>
              <a:rPr lang="en" sz="900"/>
              <a:t>Informal address or user gets to choose how they’d like to be addressed</a:t>
            </a:r>
            <a:endParaRPr sz="900"/>
          </a:p>
        </p:txBody>
      </p:sp>
      <p:grpSp>
        <p:nvGrpSpPr>
          <p:cNvPr id="855" name="Google Shape;855;p37"/>
          <p:cNvGrpSpPr/>
          <p:nvPr/>
        </p:nvGrpSpPr>
        <p:grpSpPr>
          <a:xfrm>
            <a:off x="1121530" y="1066714"/>
            <a:ext cx="306314" cy="347403"/>
            <a:chOff x="1310655" y="3360527"/>
            <a:chExt cx="306314" cy="347403"/>
          </a:xfrm>
        </p:grpSpPr>
        <p:sp>
          <p:nvSpPr>
            <p:cNvPr id="856" name="Google Shape;856;p3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37"/>
          <p:cNvGrpSpPr/>
          <p:nvPr/>
        </p:nvGrpSpPr>
        <p:grpSpPr>
          <a:xfrm>
            <a:off x="6028587" y="1080767"/>
            <a:ext cx="359651" cy="361560"/>
            <a:chOff x="7098912" y="1969392"/>
            <a:chExt cx="359651" cy="361560"/>
          </a:xfrm>
        </p:grpSpPr>
        <p:sp>
          <p:nvSpPr>
            <p:cNvPr id="862" name="Google Shape;862;p37"/>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7"/>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7"/>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7"/>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7"/>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7"/>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7"/>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7"/>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7"/>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7"/>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7"/>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7"/>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7"/>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7"/>
          <p:cNvGrpSpPr/>
          <p:nvPr/>
        </p:nvGrpSpPr>
        <p:grpSpPr>
          <a:xfrm>
            <a:off x="3334951" y="1082239"/>
            <a:ext cx="382828" cy="358601"/>
            <a:chOff x="2753373" y="2902523"/>
            <a:chExt cx="347552" cy="325557"/>
          </a:xfrm>
        </p:grpSpPr>
        <p:sp>
          <p:nvSpPr>
            <p:cNvPr id="876" name="Google Shape;876;p37"/>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7"/>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7"/>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7"/>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7"/>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7"/>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37"/>
          <p:cNvGrpSpPr/>
          <p:nvPr/>
        </p:nvGrpSpPr>
        <p:grpSpPr>
          <a:xfrm>
            <a:off x="3533620" y="2969724"/>
            <a:ext cx="264433" cy="353454"/>
            <a:chOff x="8054820" y="2416399"/>
            <a:chExt cx="264433" cy="353454"/>
          </a:xfrm>
        </p:grpSpPr>
        <p:sp>
          <p:nvSpPr>
            <p:cNvPr id="883" name="Google Shape;883;p3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 name="Google Shape;889;p37"/>
          <p:cNvSpPr/>
          <p:nvPr/>
        </p:nvSpPr>
        <p:spPr>
          <a:xfrm>
            <a:off x="1049806" y="2969733"/>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44"/>
                                        </p:tgtEl>
                                        <p:attrNameLst>
                                          <p:attrName>style.visibility</p:attrName>
                                        </p:attrNameLst>
                                      </p:cBhvr>
                                      <p:to>
                                        <p:strVal val="visible"/>
                                      </p:to>
                                    </p:set>
                                    <p:animEffect transition="in" filter="fade">
                                      <p:cBhvr>
                                        <p:cTn id="7" dur="1000"/>
                                        <p:tgtEl>
                                          <p:spTgt spid="844"/>
                                        </p:tgtEl>
                                      </p:cBhvr>
                                    </p:animEffect>
                                  </p:childTnLst>
                                </p:cTn>
                              </p:par>
                              <p:par>
                                <p:cTn id="8" presetID="10" presetClass="entr" presetSubtype="0" fill="hold" nodeType="withEffect">
                                  <p:stCondLst>
                                    <p:cond delay="0"/>
                                  </p:stCondLst>
                                  <p:childTnLst>
                                    <p:set>
                                      <p:cBhvr>
                                        <p:cTn id="9" dur="1" fill="hold">
                                          <p:stCondLst>
                                            <p:cond delay="0"/>
                                          </p:stCondLst>
                                        </p:cTn>
                                        <p:tgtEl>
                                          <p:spTgt spid="855"/>
                                        </p:tgtEl>
                                        <p:attrNameLst>
                                          <p:attrName>style.visibility</p:attrName>
                                        </p:attrNameLst>
                                      </p:cBhvr>
                                      <p:to>
                                        <p:strVal val="visible"/>
                                      </p:to>
                                    </p:set>
                                    <p:animEffect transition="in" filter="fade">
                                      <p:cBhvr>
                                        <p:cTn id="10" dur="1000"/>
                                        <p:tgtEl>
                                          <p:spTgt spid="855"/>
                                        </p:tgtEl>
                                      </p:cBhvr>
                                    </p:animEffect>
                                  </p:childTnLst>
                                </p:cTn>
                              </p:par>
                              <p:par>
                                <p:cTn id="11" presetID="10" presetClass="entr" presetSubtype="0" fill="hold" nodeType="withEffect">
                                  <p:stCondLst>
                                    <p:cond delay="0"/>
                                  </p:stCondLst>
                                  <p:childTnLst>
                                    <p:set>
                                      <p:cBhvr>
                                        <p:cTn id="12" dur="1" fill="hold">
                                          <p:stCondLst>
                                            <p:cond delay="0"/>
                                          </p:stCondLst>
                                        </p:cTn>
                                        <p:tgtEl>
                                          <p:spTgt spid="845"/>
                                        </p:tgtEl>
                                        <p:attrNameLst>
                                          <p:attrName>style.visibility</p:attrName>
                                        </p:attrNameLst>
                                      </p:cBhvr>
                                      <p:to>
                                        <p:strVal val="visible"/>
                                      </p:to>
                                    </p:set>
                                    <p:animEffect transition="in" filter="fade">
                                      <p:cBhvr>
                                        <p:cTn id="13" dur="1000"/>
                                        <p:tgtEl>
                                          <p:spTgt spid="84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46"/>
                                        </p:tgtEl>
                                        <p:attrNameLst>
                                          <p:attrName>style.visibility</p:attrName>
                                        </p:attrNameLst>
                                      </p:cBhvr>
                                      <p:to>
                                        <p:strVal val="visible"/>
                                      </p:to>
                                    </p:set>
                                    <p:animEffect transition="in" filter="fade">
                                      <p:cBhvr>
                                        <p:cTn id="18" dur="1000"/>
                                        <p:tgtEl>
                                          <p:spTgt spid="846"/>
                                        </p:tgtEl>
                                      </p:cBhvr>
                                    </p:animEffect>
                                  </p:childTnLst>
                                </p:cTn>
                              </p:par>
                              <p:par>
                                <p:cTn id="19" presetID="10" presetClass="entr" presetSubtype="0" fill="hold" nodeType="withEffect">
                                  <p:stCondLst>
                                    <p:cond delay="0"/>
                                  </p:stCondLst>
                                  <p:childTnLst>
                                    <p:set>
                                      <p:cBhvr>
                                        <p:cTn id="20" dur="1" fill="hold">
                                          <p:stCondLst>
                                            <p:cond delay="0"/>
                                          </p:stCondLst>
                                        </p:cTn>
                                        <p:tgtEl>
                                          <p:spTgt spid="875"/>
                                        </p:tgtEl>
                                        <p:attrNameLst>
                                          <p:attrName>style.visibility</p:attrName>
                                        </p:attrNameLst>
                                      </p:cBhvr>
                                      <p:to>
                                        <p:strVal val="visible"/>
                                      </p:to>
                                    </p:set>
                                    <p:animEffect transition="in" filter="fade">
                                      <p:cBhvr>
                                        <p:cTn id="21" dur="1000"/>
                                        <p:tgtEl>
                                          <p:spTgt spid="875"/>
                                        </p:tgtEl>
                                      </p:cBhvr>
                                    </p:animEffect>
                                  </p:childTnLst>
                                </p:cTn>
                              </p:par>
                              <p:par>
                                <p:cTn id="22" presetID="10" presetClass="entr" presetSubtype="0" fill="hold" nodeType="withEffect">
                                  <p:stCondLst>
                                    <p:cond delay="0"/>
                                  </p:stCondLst>
                                  <p:childTnLst>
                                    <p:set>
                                      <p:cBhvr>
                                        <p:cTn id="23" dur="1" fill="hold">
                                          <p:stCondLst>
                                            <p:cond delay="0"/>
                                          </p:stCondLst>
                                        </p:cTn>
                                        <p:tgtEl>
                                          <p:spTgt spid="847"/>
                                        </p:tgtEl>
                                        <p:attrNameLst>
                                          <p:attrName>style.visibility</p:attrName>
                                        </p:attrNameLst>
                                      </p:cBhvr>
                                      <p:to>
                                        <p:strVal val="visible"/>
                                      </p:to>
                                    </p:set>
                                    <p:animEffect transition="in" filter="fade">
                                      <p:cBhvr>
                                        <p:cTn id="24" dur="1000"/>
                                        <p:tgtEl>
                                          <p:spTgt spid="84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848"/>
                                        </p:tgtEl>
                                        <p:attrNameLst>
                                          <p:attrName>style.visibility</p:attrName>
                                        </p:attrNameLst>
                                      </p:cBhvr>
                                      <p:to>
                                        <p:strVal val="visible"/>
                                      </p:to>
                                    </p:set>
                                    <p:animEffect transition="in" filter="fade">
                                      <p:cBhvr>
                                        <p:cTn id="29" dur="1000"/>
                                        <p:tgtEl>
                                          <p:spTgt spid="848"/>
                                        </p:tgtEl>
                                      </p:cBhvr>
                                    </p:animEffect>
                                  </p:childTnLst>
                                </p:cTn>
                              </p:par>
                              <p:par>
                                <p:cTn id="30" presetID="10" presetClass="entr" presetSubtype="0" fill="hold" nodeType="withEffect">
                                  <p:stCondLst>
                                    <p:cond delay="0"/>
                                  </p:stCondLst>
                                  <p:childTnLst>
                                    <p:set>
                                      <p:cBhvr>
                                        <p:cTn id="31" dur="1" fill="hold">
                                          <p:stCondLst>
                                            <p:cond delay="0"/>
                                          </p:stCondLst>
                                        </p:cTn>
                                        <p:tgtEl>
                                          <p:spTgt spid="861"/>
                                        </p:tgtEl>
                                        <p:attrNameLst>
                                          <p:attrName>style.visibility</p:attrName>
                                        </p:attrNameLst>
                                      </p:cBhvr>
                                      <p:to>
                                        <p:strVal val="visible"/>
                                      </p:to>
                                    </p:set>
                                    <p:animEffect transition="in" filter="fade">
                                      <p:cBhvr>
                                        <p:cTn id="32" dur="1000"/>
                                        <p:tgtEl>
                                          <p:spTgt spid="861"/>
                                        </p:tgtEl>
                                      </p:cBhvr>
                                    </p:animEffect>
                                  </p:childTnLst>
                                </p:cTn>
                              </p:par>
                              <p:par>
                                <p:cTn id="33" presetID="10" presetClass="entr" presetSubtype="0" fill="hold" nodeType="withEffect">
                                  <p:stCondLst>
                                    <p:cond delay="0"/>
                                  </p:stCondLst>
                                  <p:childTnLst>
                                    <p:set>
                                      <p:cBhvr>
                                        <p:cTn id="34" dur="1" fill="hold">
                                          <p:stCondLst>
                                            <p:cond delay="0"/>
                                          </p:stCondLst>
                                        </p:cTn>
                                        <p:tgtEl>
                                          <p:spTgt spid="849"/>
                                        </p:tgtEl>
                                        <p:attrNameLst>
                                          <p:attrName>style.visibility</p:attrName>
                                        </p:attrNameLst>
                                      </p:cBhvr>
                                      <p:to>
                                        <p:strVal val="visible"/>
                                      </p:to>
                                    </p:set>
                                    <p:animEffect transition="in" filter="fade">
                                      <p:cBhvr>
                                        <p:cTn id="35" dur="1000"/>
                                        <p:tgtEl>
                                          <p:spTgt spid="84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851"/>
                                        </p:tgtEl>
                                        <p:attrNameLst>
                                          <p:attrName>style.visibility</p:attrName>
                                        </p:attrNameLst>
                                      </p:cBhvr>
                                      <p:to>
                                        <p:strVal val="visible"/>
                                      </p:to>
                                    </p:set>
                                    <p:animEffect transition="in" filter="fade">
                                      <p:cBhvr>
                                        <p:cTn id="40" dur="1000"/>
                                        <p:tgtEl>
                                          <p:spTgt spid="851"/>
                                        </p:tgtEl>
                                      </p:cBhvr>
                                    </p:animEffect>
                                  </p:childTnLst>
                                </p:cTn>
                              </p:par>
                              <p:par>
                                <p:cTn id="41" presetID="10" presetClass="entr" presetSubtype="0" fill="hold" nodeType="withEffect">
                                  <p:stCondLst>
                                    <p:cond delay="0"/>
                                  </p:stCondLst>
                                  <p:childTnLst>
                                    <p:set>
                                      <p:cBhvr>
                                        <p:cTn id="42" dur="1" fill="hold">
                                          <p:stCondLst>
                                            <p:cond delay="0"/>
                                          </p:stCondLst>
                                        </p:cTn>
                                        <p:tgtEl>
                                          <p:spTgt spid="889"/>
                                        </p:tgtEl>
                                        <p:attrNameLst>
                                          <p:attrName>style.visibility</p:attrName>
                                        </p:attrNameLst>
                                      </p:cBhvr>
                                      <p:to>
                                        <p:strVal val="visible"/>
                                      </p:to>
                                    </p:set>
                                    <p:animEffect transition="in" filter="fade">
                                      <p:cBhvr>
                                        <p:cTn id="43" dur="1000"/>
                                        <p:tgtEl>
                                          <p:spTgt spid="889"/>
                                        </p:tgtEl>
                                      </p:cBhvr>
                                    </p:animEffect>
                                  </p:childTnLst>
                                </p:cTn>
                              </p:par>
                              <p:par>
                                <p:cTn id="44" presetID="10" presetClass="entr" presetSubtype="0" fill="hold" nodeType="withEffect">
                                  <p:stCondLst>
                                    <p:cond delay="0"/>
                                  </p:stCondLst>
                                  <p:childTnLst>
                                    <p:set>
                                      <p:cBhvr>
                                        <p:cTn id="45" dur="1" fill="hold">
                                          <p:stCondLst>
                                            <p:cond delay="0"/>
                                          </p:stCondLst>
                                        </p:cTn>
                                        <p:tgtEl>
                                          <p:spTgt spid="852"/>
                                        </p:tgtEl>
                                        <p:attrNameLst>
                                          <p:attrName>style.visibility</p:attrName>
                                        </p:attrNameLst>
                                      </p:cBhvr>
                                      <p:to>
                                        <p:strVal val="visible"/>
                                      </p:to>
                                    </p:set>
                                    <p:animEffect transition="in" filter="fade">
                                      <p:cBhvr>
                                        <p:cTn id="46" dur="1000"/>
                                        <p:tgtEl>
                                          <p:spTgt spid="852"/>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853"/>
                                        </p:tgtEl>
                                        <p:attrNameLst>
                                          <p:attrName>style.visibility</p:attrName>
                                        </p:attrNameLst>
                                      </p:cBhvr>
                                      <p:to>
                                        <p:strVal val="visible"/>
                                      </p:to>
                                    </p:set>
                                    <p:animEffect transition="in" filter="fade">
                                      <p:cBhvr>
                                        <p:cTn id="51" dur="1000"/>
                                        <p:tgtEl>
                                          <p:spTgt spid="853"/>
                                        </p:tgtEl>
                                      </p:cBhvr>
                                    </p:animEffect>
                                  </p:childTnLst>
                                </p:cTn>
                              </p:par>
                              <p:par>
                                <p:cTn id="52" presetID="10" presetClass="entr" presetSubtype="0" fill="hold" nodeType="withEffect">
                                  <p:stCondLst>
                                    <p:cond delay="0"/>
                                  </p:stCondLst>
                                  <p:childTnLst>
                                    <p:set>
                                      <p:cBhvr>
                                        <p:cTn id="53" dur="1" fill="hold">
                                          <p:stCondLst>
                                            <p:cond delay="0"/>
                                          </p:stCondLst>
                                        </p:cTn>
                                        <p:tgtEl>
                                          <p:spTgt spid="882"/>
                                        </p:tgtEl>
                                        <p:attrNameLst>
                                          <p:attrName>style.visibility</p:attrName>
                                        </p:attrNameLst>
                                      </p:cBhvr>
                                      <p:to>
                                        <p:strVal val="visible"/>
                                      </p:to>
                                    </p:set>
                                    <p:animEffect transition="in" filter="fade">
                                      <p:cBhvr>
                                        <p:cTn id="54" dur="1000"/>
                                        <p:tgtEl>
                                          <p:spTgt spid="882"/>
                                        </p:tgtEl>
                                      </p:cBhvr>
                                    </p:animEffect>
                                  </p:childTnLst>
                                </p:cTn>
                              </p:par>
                              <p:par>
                                <p:cTn id="55" presetID="10" presetClass="entr" presetSubtype="0" fill="hold" nodeType="withEffect">
                                  <p:stCondLst>
                                    <p:cond delay="0"/>
                                  </p:stCondLst>
                                  <p:childTnLst>
                                    <p:set>
                                      <p:cBhvr>
                                        <p:cTn id="56" dur="1" fill="hold">
                                          <p:stCondLst>
                                            <p:cond delay="0"/>
                                          </p:stCondLst>
                                        </p:cTn>
                                        <p:tgtEl>
                                          <p:spTgt spid="854"/>
                                        </p:tgtEl>
                                        <p:attrNameLst>
                                          <p:attrName>style.visibility</p:attrName>
                                        </p:attrNameLst>
                                      </p:cBhvr>
                                      <p:to>
                                        <p:strVal val="visible"/>
                                      </p:to>
                                    </p:set>
                                    <p:animEffect transition="in" filter="fade">
                                      <p:cBhvr>
                                        <p:cTn id="57" dur="1000"/>
                                        <p:tgtEl>
                                          <p:spTgt spid="8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38"/>
          <p:cNvSpPr txBox="1">
            <a:spLocks noGrp="1"/>
          </p:cNvSpPr>
          <p:nvPr>
            <p:ph type="ctrTitle"/>
          </p:nvPr>
        </p:nvSpPr>
        <p:spPr>
          <a:xfrm>
            <a:off x="1121525" y="118415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0CFCC"/>
                </a:solidFill>
              </a:rPr>
              <a:t>Data Privacy</a:t>
            </a:r>
            <a:endParaRPr sz="1800">
              <a:solidFill>
                <a:srgbClr val="00CFCC"/>
              </a:solidFill>
            </a:endParaRPr>
          </a:p>
        </p:txBody>
      </p:sp>
      <p:sp>
        <p:nvSpPr>
          <p:cNvPr id="895" name="Google Shape;895;p38"/>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People trusted the government with their personal info.</a:t>
            </a:r>
            <a:endParaRPr/>
          </a:p>
        </p:txBody>
      </p:sp>
      <p:sp>
        <p:nvSpPr>
          <p:cNvPr id="896" name="Google Shape;896;p38"/>
          <p:cNvSpPr txBox="1">
            <a:spLocks noGrp="1"/>
          </p:cNvSpPr>
          <p:nvPr>
            <p:ph type="ctrTitle" idx="2"/>
          </p:nvPr>
        </p:nvSpPr>
        <p:spPr>
          <a:xfrm>
            <a:off x="3628263" y="118415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rPr>
              <a:t>Pain Points</a:t>
            </a:r>
            <a:endParaRPr sz="1800">
              <a:solidFill>
                <a:schemeClr val="accent2"/>
              </a:solidFill>
            </a:endParaRPr>
          </a:p>
        </p:txBody>
      </p:sp>
      <p:sp>
        <p:nvSpPr>
          <p:cNvPr id="897" name="Google Shape;897;p38"/>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Wasted efforts caused by documentation errors was a major source of frustration.</a:t>
            </a:r>
            <a:endParaRPr/>
          </a:p>
        </p:txBody>
      </p:sp>
      <p:sp>
        <p:nvSpPr>
          <p:cNvPr id="898" name="Google Shape;898;p38"/>
          <p:cNvSpPr txBox="1">
            <a:spLocks noGrp="1"/>
          </p:cNvSpPr>
          <p:nvPr>
            <p:ph type="ctrTitle" idx="4"/>
          </p:nvPr>
        </p:nvSpPr>
        <p:spPr>
          <a:xfrm>
            <a:off x="5947925" y="1184150"/>
            <a:ext cx="23628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rPr>
              <a:t>Experience Expectations</a:t>
            </a:r>
            <a:endParaRPr sz="1800">
              <a:solidFill>
                <a:schemeClr val="accent2"/>
              </a:solidFill>
            </a:endParaRPr>
          </a:p>
        </p:txBody>
      </p:sp>
      <p:sp>
        <p:nvSpPr>
          <p:cNvPr id="899" name="Google Shape;899;p38"/>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Documentation verification prior to appointment, human support, strong &amp; comprehensive FAQs.</a:t>
            </a:r>
            <a:endParaRPr/>
          </a:p>
        </p:txBody>
      </p:sp>
      <p:sp>
        <p:nvSpPr>
          <p:cNvPr id="900" name="Google Shape;900;p38"/>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Key Findings</a:t>
            </a:r>
            <a:endParaRPr/>
          </a:p>
        </p:txBody>
      </p:sp>
      <p:sp>
        <p:nvSpPr>
          <p:cNvPr id="901" name="Google Shape;901;p38"/>
          <p:cNvSpPr txBox="1">
            <a:spLocks noGrp="1"/>
          </p:cNvSpPr>
          <p:nvPr>
            <p:ph type="ctrTitle" idx="7"/>
          </p:nvPr>
        </p:nvSpPr>
        <p:spPr>
          <a:xfrm>
            <a:off x="1090350" y="306715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rPr>
              <a:t>Bot Expectations</a:t>
            </a:r>
            <a:endParaRPr sz="1800">
              <a:solidFill>
                <a:schemeClr val="accent2"/>
              </a:solidFill>
            </a:endParaRPr>
          </a:p>
        </p:txBody>
      </p:sp>
      <p:sp>
        <p:nvSpPr>
          <p:cNvPr id="902" name="Google Shape;902;p38"/>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Accessible on both web and mobile; Personalization.</a:t>
            </a:r>
            <a:endParaRPr/>
          </a:p>
        </p:txBody>
      </p:sp>
      <p:sp>
        <p:nvSpPr>
          <p:cNvPr id="903" name="Google Shape;903;p38"/>
          <p:cNvSpPr txBox="1">
            <a:spLocks noGrp="1"/>
          </p:cNvSpPr>
          <p:nvPr>
            <p:ph type="ctrTitle" idx="9"/>
          </p:nvPr>
        </p:nvSpPr>
        <p:spPr>
          <a:xfrm>
            <a:off x="3597088" y="306715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rPr>
              <a:t>Bot Personality</a:t>
            </a:r>
            <a:endParaRPr sz="1800">
              <a:solidFill>
                <a:schemeClr val="accent2"/>
              </a:solidFill>
            </a:endParaRPr>
          </a:p>
        </p:txBody>
      </p:sp>
      <p:sp>
        <p:nvSpPr>
          <p:cNvPr id="904" name="Google Shape;904;p38"/>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Friendly, courteous and respectful, helpful, kind, inclusive, and clear.</a:t>
            </a:r>
            <a:endParaRPr/>
          </a:p>
        </p:txBody>
      </p:sp>
      <p:sp>
        <p:nvSpPr>
          <p:cNvPr id="905" name="Google Shape;905;p38"/>
          <p:cNvSpPr/>
          <p:nvPr/>
        </p:nvSpPr>
        <p:spPr>
          <a:xfrm>
            <a:off x="864257" y="3122133"/>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 name="Google Shape;906;p38"/>
          <p:cNvGrpSpPr/>
          <p:nvPr/>
        </p:nvGrpSpPr>
        <p:grpSpPr>
          <a:xfrm>
            <a:off x="3533620" y="3122124"/>
            <a:ext cx="264433" cy="353454"/>
            <a:chOff x="8054820" y="2416399"/>
            <a:chExt cx="264433" cy="353454"/>
          </a:xfrm>
        </p:grpSpPr>
        <p:sp>
          <p:nvSpPr>
            <p:cNvPr id="907" name="Google Shape;907;p38"/>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8"/>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8"/>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8"/>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8"/>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8"/>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38"/>
          <p:cNvGrpSpPr/>
          <p:nvPr/>
        </p:nvGrpSpPr>
        <p:grpSpPr>
          <a:xfrm>
            <a:off x="3639751" y="1234639"/>
            <a:ext cx="382828" cy="358601"/>
            <a:chOff x="2753373" y="2902523"/>
            <a:chExt cx="347552" cy="325557"/>
          </a:xfrm>
        </p:grpSpPr>
        <p:sp>
          <p:nvSpPr>
            <p:cNvPr id="914" name="Google Shape;914;p38"/>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8"/>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8"/>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8"/>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38"/>
          <p:cNvGrpSpPr/>
          <p:nvPr/>
        </p:nvGrpSpPr>
        <p:grpSpPr>
          <a:xfrm>
            <a:off x="5647587" y="1233167"/>
            <a:ext cx="359651" cy="361560"/>
            <a:chOff x="7098912" y="1969392"/>
            <a:chExt cx="359651" cy="361560"/>
          </a:xfrm>
        </p:grpSpPr>
        <p:sp>
          <p:nvSpPr>
            <p:cNvPr id="921" name="Google Shape;921;p3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38"/>
          <p:cNvGrpSpPr/>
          <p:nvPr/>
        </p:nvGrpSpPr>
        <p:grpSpPr>
          <a:xfrm>
            <a:off x="1121530" y="1219114"/>
            <a:ext cx="306314" cy="347403"/>
            <a:chOff x="1310655" y="3360527"/>
            <a:chExt cx="306314" cy="347403"/>
          </a:xfrm>
        </p:grpSpPr>
        <p:sp>
          <p:nvSpPr>
            <p:cNvPr id="935" name="Google Shape;935;p38"/>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5"/>
                                        </p:tgtEl>
                                        <p:attrNameLst>
                                          <p:attrName>style.visibility</p:attrName>
                                        </p:attrNameLst>
                                      </p:cBhvr>
                                      <p:to>
                                        <p:strVal val="visible"/>
                                      </p:to>
                                    </p:set>
                                    <p:animEffect transition="in" filter="fade">
                                      <p:cBhvr>
                                        <p:cTn id="7" dur="1"/>
                                        <p:tgtEl>
                                          <p:spTgt spid="905"/>
                                        </p:tgtEl>
                                      </p:cBhvr>
                                    </p:animEffect>
                                  </p:childTnLst>
                                </p:cTn>
                              </p:par>
                              <p:par>
                                <p:cTn id="8" presetID="10" presetClass="entr" presetSubtype="0" fill="hold" nodeType="withEffect">
                                  <p:stCondLst>
                                    <p:cond delay="0"/>
                                  </p:stCondLst>
                                  <p:childTnLst>
                                    <p:set>
                                      <p:cBhvr>
                                        <p:cTn id="9" dur="1" fill="hold">
                                          <p:stCondLst>
                                            <p:cond delay="0"/>
                                          </p:stCondLst>
                                        </p:cTn>
                                        <p:tgtEl>
                                          <p:spTgt spid="913"/>
                                        </p:tgtEl>
                                        <p:attrNameLst>
                                          <p:attrName>style.visibility</p:attrName>
                                        </p:attrNameLst>
                                      </p:cBhvr>
                                      <p:to>
                                        <p:strVal val="visible"/>
                                      </p:to>
                                    </p:set>
                                    <p:animEffect transition="in" filter="fade">
                                      <p:cBhvr>
                                        <p:cTn id="10" dur="1000"/>
                                        <p:tgtEl>
                                          <p:spTgt spid="913"/>
                                        </p:tgtEl>
                                      </p:cBhvr>
                                    </p:animEffect>
                                  </p:childTnLst>
                                </p:cTn>
                              </p:par>
                              <p:par>
                                <p:cTn id="11" presetID="10" presetClass="entr" presetSubtype="0" fill="hold" nodeType="withEffect">
                                  <p:stCondLst>
                                    <p:cond delay="0"/>
                                  </p:stCondLst>
                                  <p:childTnLst>
                                    <p:set>
                                      <p:cBhvr>
                                        <p:cTn id="12" dur="1" fill="hold">
                                          <p:stCondLst>
                                            <p:cond delay="0"/>
                                          </p:stCondLst>
                                        </p:cTn>
                                        <p:tgtEl>
                                          <p:spTgt spid="920"/>
                                        </p:tgtEl>
                                        <p:attrNameLst>
                                          <p:attrName>style.visibility</p:attrName>
                                        </p:attrNameLst>
                                      </p:cBhvr>
                                      <p:to>
                                        <p:strVal val="visible"/>
                                      </p:to>
                                    </p:set>
                                    <p:animEffect transition="in" filter="fade">
                                      <p:cBhvr>
                                        <p:cTn id="13" dur="1000"/>
                                        <p:tgtEl>
                                          <p:spTgt spid="920"/>
                                        </p:tgtEl>
                                      </p:cBhvr>
                                    </p:animEffect>
                                  </p:childTnLst>
                                </p:cTn>
                              </p:par>
                              <p:par>
                                <p:cTn id="14" presetID="10" presetClass="entr" presetSubtype="0" fill="hold" nodeType="withEffect">
                                  <p:stCondLst>
                                    <p:cond delay="0"/>
                                  </p:stCondLst>
                                  <p:childTnLst>
                                    <p:set>
                                      <p:cBhvr>
                                        <p:cTn id="15" dur="1" fill="hold">
                                          <p:stCondLst>
                                            <p:cond delay="0"/>
                                          </p:stCondLst>
                                        </p:cTn>
                                        <p:tgtEl>
                                          <p:spTgt spid="934"/>
                                        </p:tgtEl>
                                        <p:attrNameLst>
                                          <p:attrName>style.visibility</p:attrName>
                                        </p:attrNameLst>
                                      </p:cBhvr>
                                      <p:to>
                                        <p:strVal val="visible"/>
                                      </p:to>
                                    </p:set>
                                    <p:animEffect transition="in" filter="fade">
                                      <p:cBhvr>
                                        <p:cTn id="16" dur="1000"/>
                                        <p:tgtEl>
                                          <p:spTgt spid="934"/>
                                        </p:tgtEl>
                                      </p:cBhvr>
                                    </p:animEffect>
                                  </p:childTnLst>
                                </p:cTn>
                              </p:par>
                              <p:par>
                                <p:cTn id="17" presetID="10" presetClass="entr" presetSubtype="0" fill="hold" nodeType="withEffect">
                                  <p:stCondLst>
                                    <p:cond delay="0"/>
                                  </p:stCondLst>
                                  <p:childTnLst>
                                    <p:set>
                                      <p:cBhvr>
                                        <p:cTn id="18" dur="1" fill="hold">
                                          <p:stCondLst>
                                            <p:cond delay="0"/>
                                          </p:stCondLst>
                                        </p:cTn>
                                        <p:tgtEl>
                                          <p:spTgt spid="906"/>
                                        </p:tgtEl>
                                        <p:attrNameLst>
                                          <p:attrName>style.visibility</p:attrName>
                                        </p:attrNameLst>
                                      </p:cBhvr>
                                      <p:to>
                                        <p:strVal val="visible"/>
                                      </p:to>
                                    </p:set>
                                    <p:animEffect transition="in" filter="fade">
                                      <p:cBhvr>
                                        <p:cTn id="19" dur="1000"/>
                                        <p:tgtEl>
                                          <p:spTgt spid="9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4" name="Google Shape;944;p39"/>
          <p:cNvSpPr txBox="1">
            <a:spLocks noGrp="1"/>
          </p:cNvSpPr>
          <p:nvPr>
            <p:ph type="title"/>
          </p:nvPr>
        </p:nvSpPr>
        <p:spPr>
          <a:xfrm>
            <a:off x="1733725" y="704250"/>
            <a:ext cx="5676600" cy="245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solidFill>
                  <a:schemeClr val="accent1"/>
                </a:solidFill>
              </a:rPr>
              <a:t>Design Recommendations</a:t>
            </a:r>
            <a:endParaRPr sz="6000">
              <a:solidFill>
                <a:schemeClr val="accen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40"/>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Ideation (Design Options)</a:t>
            </a:r>
            <a:endParaRPr sz="3000"/>
          </a:p>
        </p:txBody>
      </p:sp>
      <p:sp>
        <p:nvSpPr>
          <p:cNvPr id="950" name="Google Shape;950;p40"/>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Option 2</a:t>
            </a:r>
            <a:endParaRPr/>
          </a:p>
        </p:txBody>
      </p:sp>
      <p:sp>
        <p:nvSpPr>
          <p:cNvPr id="951" name="Google Shape;951;p40"/>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Option 1</a:t>
            </a:r>
            <a:endParaRPr/>
          </a:p>
        </p:txBody>
      </p:sp>
      <p:sp>
        <p:nvSpPr>
          <p:cNvPr id="952" name="Google Shape;952;p40"/>
          <p:cNvSpPr txBox="1">
            <a:spLocks noGrp="1"/>
          </p:cNvSpPr>
          <p:nvPr>
            <p:ph type="subTitle" idx="1"/>
          </p:nvPr>
        </p:nvSpPr>
        <p:spPr>
          <a:xfrm>
            <a:off x="1011830"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Web portal has clear information about documents, and bot is only for scheduling.</a:t>
            </a:r>
            <a:endParaRPr/>
          </a:p>
        </p:txBody>
      </p:sp>
      <p:sp>
        <p:nvSpPr>
          <p:cNvPr id="953" name="Google Shape;953;p40"/>
          <p:cNvSpPr txBox="1">
            <a:spLocks noGrp="1"/>
          </p:cNvSpPr>
          <p:nvPr>
            <p:ph type="subTitle" idx="3"/>
          </p:nvPr>
        </p:nvSpPr>
        <p:spPr>
          <a:xfrm>
            <a:off x="362377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Bot schedules appointment, human completes doc check (but no personalization).</a:t>
            </a:r>
            <a:endParaRPr/>
          </a:p>
        </p:txBody>
      </p:sp>
      <p:sp>
        <p:nvSpPr>
          <p:cNvPr id="954" name="Google Shape;954;p40"/>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Option 3</a:t>
            </a:r>
            <a:endParaRPr/>
          </a:p>
        </p:txBody>
      </p:sp>
      <p:sp>
        <p:nvSpPr>
          <p:cNvPr id="955" name="Google Shape;955;p40"/>
          <p:cNvSpPr txBox="1">
            <a:spLocks noGrp="1"/>
          </p:cNvSpPr>
          <p:nvPr>
            <p:ph type="subTitle" idx="5"/>
          </p:nvPr>
        </p:nvSpPr>
        <p:spPr>
          <a:xfrm>
            <a:off x="624519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Bot disambiguates based on individual needs and delivers personalized instructions.</a:t>
            </a:r>
            <a:endParaRPr/>
          </a:p>
        </p:txBody>
      </p:sp>
      <p:grpSp>
        <p:nvGrpSpPr>
          <p:cNvPr id="956" name="Google Shape;956;p40"/>
          <p:cNvGrpSpPr/>
          <p:nvPr/>
        </p:nvGrpSpPr>
        <p:grpSpPr>
          <a:xfrm>
            <a:off x="3689974" y="2403057"/>
            <a:ext cx="1748907" cy="960537"/>
            <a:chOff x="2534925" y="2231825"/>
            <a:chExt cx="889350" cy="488475"/>
          </a:xfrm>
        </p:grpSpPr>
        <p:sp>
          <p:nvSpPr>
            <p:cNvPr id="957" name="Google Shape;957;p40"/>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0"/>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0"/>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0"/>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0"/>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0"/>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0"/>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0"/>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0"/>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0"/>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0"/>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0"/>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0"/>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0"/>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0"/>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0"/>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0"/>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 name="Google Shape;976;p40"/>
          <p:cNvGrpSpPr/>
          <p:nvPr/>
        </p:nvGrpSpPr>
        <p:grpSpPr>
          <a:xfrm>
            <a:off x="6309551" y="2397797"/>
            <a:ext cx="1752594" cy="965797"/>
            <a:chOff x="3672800" y="2231525"/>
            <a:chExt cx="891225" cy="491150"/>
          </a:xfrm>
        </p:grpSpPr>
        <p:sp>
          <p:nvSpPr>
            <p:cNvPr id="977" name="Google Shape;977;p40"/>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0"/>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0"/>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0"/>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0"/>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0"/>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0"/>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0"/>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0"/>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0"/>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0"/>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0"/>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0"/>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0"/>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0"/>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0"/>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0"/>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40"/>
          <p:cNvGrpSpPr/>
          <p:nvPr/>
        </p:nvGrpSpPr>
        <p:grpSpPr>
          <a:xfrm>
            <a:off x="1076798" y="2389341"/>
            <a:ext cx="1751365" cy="974253"/>
            <a:chOff x="4811600" y="2231525"/>
            <a:chExt cx="890600" cy="495450"/>
          </a:xfrm>
        </p:grpSpPr>
        <p:sp>
          <p:nvSpPr>
            <p:cNvPr id="997" name="Google Shape;997;p40"/>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0"/>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0"/>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0"/>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0"/>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0"/>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 name="Google Shape;1016;p40"/>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accent2"/>
                </a:solidFill>
              </a:rPr>
              <a:t>Some personalization</a:t>
            </a:r>
            <a:endParaRPr sz="1400">
              <a:solidFill>
                <a:schemeClr val="accent2"/>
              </a:solidFill>
            </a:endParaRPr>
          </a:p>
        </p:txBody>
      </p:sp>
      <p:sp>
        <p:nvSpPr>
          <p:cNvPr id="1017" name="Google Shape;1017;p40"/>
          <p:cNvSpPr txBox="1">
            <a:spLocks noGrp="1"/>
          </p:cNvSpPr>
          <p:nvPr>
            <p:ph type="ctrTitle"/>
          </p:nvPr>
        </p:nvSpPr>
        <p:spPr>
          <a:xfrm>
            <a:off x="101182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accent1"/>
                </a:solidFill>
              </a:rPr>
              <a:t>Least personalization</a:t>
            </a:r>
            <a:endParaRPr sz="1400">
              <a:solidFill>
                <a:schemeClr val="accent1"/>
              </a:solidFill>
            </a:endParaRPr>
          </a:p>
        </p:txBody>
      </p:sp>
      <p:sp>
        <p:nvSpPr>
          <p:cNvPr id="1018" name="Google Shape;1018;p40"/>
          <p:cNvSpPr txBox="1">
            <a:spLocks noGrp="1"/>
          </p:cNvSpPr>
          <p:nvPr>
            <p:ph type="ctrTitle" idx="4"/>
          </p:nvPr>
        </p:nvSpPr>
        <p:spPr>
          <a:xfrm>
            <a:off x="6245202"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accent3"/>
                </a:solidFill>
              </a:rPr>
              <a:t>Most personalization</a:t>
            </a:r>
            <a:endParaRPr sz="1400">
              <a:solidFill>
                <a:schemeClr val="accent3"/>
              </a:solidFill>
            </a:endParaRPr>
          </a:p>
        </p:txBody>
      </p:sp>
      <p:sp>
        <p:nvSpPr>
          <p:cNvPr id="1019" name="Google Shape;1019;p40"/>
          <p:cNvSpPr/>
          <p:nvPr/>
        </p:nvSpPr>
        <p:spPr>
          <a:xfrm>
            <a:off x="3208813" y="1185675"/>
            <a:ext cx="2720700" cy="3760500"/>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41"/>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Storyboard 1-3</a:t>
            </a:r>
            <a:endParaRPr/>
          </a:p>
        </p:txBody>
      </p:sp>
      <p:pic>
        <p:nvPicPr>
          <p:cNvPr id="1025" name="Google Shape;1025;p41"/>
          <p:cNvPicPr preferRelativeResize="0"/>
          <p:nvPr/>
        </p:nvPicPr>
        <p:blipFill rotWithShape="1">
          <a:blip r:embed="rId3">
            <a:alphaModFix/>
          </a:blip>
          <a:srcRect t="1890" b="75031"/>
          <a:stretch/>
        </p:blipFill>
        <p:spPr>
          <a:xfrm>
            <a:off x="225313" y="1419375"/>
            <a:ext cx="8693372" cy="224092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42"/>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Storyboard 3-6</a:t>
            </a:r>
            <a:endParaRPr/>
          </a:p>
        </p:txBody>
      </p:sp>
      <p:pic>
        <p:nvPicPr>
          <p:cNvPr id="1031" name="Google Shape;1031;p42"/>
          <p:cNvPicPr preferRelativeResize="0"/>
          <p:nvPr/>
        </p:nvPicPr>
        <p:blipFill rotWithShape="1">
          <a:blip r:embed="rId3">
            <a:alphaModFix/>
          </a:blip>
          <a:srcRect t="35225" b="42637"/>
          <a:stretch/>
        </p:blipFill>
        <p:spPr>
          <a:xfrm>
            <a:off x="255888" y="1504612"/>
            <a:ext cx="8632222" cy="213428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4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Storyboard 6-9</a:t>
            </a:r>
            <a:endParaRPr/>
          </a:p>
        </p:txBody>
      </p:sp>
      <p:pic>
        <p:nvPicPr>
          <p:cNvPr id="1037" name="Google Shape;1037;p43"/>
          <p:cNvPicPr preferRelativeResize="0"/>
          <p:nvPr/>
        </p:nvPicPr>
        <p:blipFill rotWithShape="1">
          <a:blip r:embed="rId3">
            <a:alphaModFix/>
          </a:blip>
          <a:srcRect t="68015" b="9735"/>
          <a:stretch/>
        </p:blipFill>
        <p:spPr>
          <a:xfrm>
            <a:off x="252675" y="1441350"/>
            <a:ext cx="8638648" cy="21466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26"/>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Antonio Aranda-Eggermont</a:t>
            </a:r>
            <a:endParaRPr/>
          </a:p>
          <a:p>
            <a:pPr marL="0" lvl="0" indent="0" algn="l" rtl="0">
              <a:spcBef>
                <a:spcPts val="0"/>
              </a:spcBef>
              <a:spcAft>
                <a:spcPts val="0"/>
              </a:spcAft>
              <a:buNone/>
            </a:pPr>
            <a:r>
              <a:rPr lang="en"/>
              <a:t>Stephanie Blucker</a:t>
            </a:r>
            <a:endParaRPr/>
          </a:p>
          <a:p>
            <a:pPr marL="0" lvl="0" indent="0" algn="l" rtl="0">
              <a:spcBef>
                <a:spcPts val="0"/>
              </a:spcBef>
              <a:spcAft>
                <a:spcPts val="0"/>
              </a:spcAft>
              <a:buNone/>
            </a:pPr>
            <a:r>
              <a:rPr lang="en"/>
              <a:t>Anqi Cao</a:t>
            </a:r>
            <a:endParaRPr/>
          </a:p>
          <a:p>
            <a:pPr marL="0" lvl="0" indent="0" algn="l" rtl="0">
              <a:spcBef>
                <a:spcPts val="0"/>
              </a:spcBef>
              <a:spcAft>
                <a:spcPts val="0"/>
              </a:spcAft>
              <a:buNone/>
            </a:pPr>
            <a:r>
              <a:rPr lang="en"/>
              <a:t>Patriya Wiesmann</a:t>
            </a:r>
            <a:endParaRPr/>
          </a:p>
          <a:p>
            <a:pPr marL="0" lvl="0" indent="0" algn="l" rtl="0">
              <a:spcBef>
                <a:spcPts val="0"/>
              </a:spcBef>
              <a:spcAft>
                <a:spcPts val="0"/>
              </a:spcAft>
              <a:buNone/>
            </a:pPr>
            <a:r>
              <a:rPr lang="en"/>
              <a:t>Mojin Yu</a:t>
            </a:r>
            <a:endParaRPr/>
          </a:p>
          <a:p>
            <a:pPr marL="0" lvl="0" indent="0" algn="l" rtl="0">
              <a:spcBef>
                <a:spcPts val="0"/>
              </a:spcBef>
              <a:spcAft>
                <a:spcPts val="0"/>
              </a:spcAft>
              <a:buNone/>
            </a:pPr>
            <a:endParaRPr/>
          </a:p>
          <a:p>
            <a:pPr marL="0" lvl="0" indent="0" algn="l" rtl="0">
              <a:spcBef>
                <a:spcPts val="0"/>
              </a:spcBef>
              <a:spcAft>
                <a:spcPts val="0"/>
              </a:spcAft>
              <a:buNone/>
            </a:pPr>
            <a:r>
              <a:rPr lang="en"/>
              <a:t>Advisor: Dr. Saiph Savage</a:t>
            </a:r>
            <a:endParaRPr/>
          </a:p>
          <a:p>
            <a:pPr marL="0" lvl="0" indent="0" algn="l" rtl="0">
              <a:spcBef>
                <a:spcPts val="0"/>
              </a:spcBef>
              <a:spcAft>
                <a:spcPts val="0"/>
              </a:spcAft>
              <a:buNone/>
            </a:pPr>
            <a:r>
              <a:rPr lang="en"/>
              <a:t>Developer: Saul</a:t>
            </a:r>
            <a:endParaRPr/>
          </a:p>
        </p:txBody>
      </p:sp>
      <p:sp>
        <p:nvSpPr>
          <p:cNvPr id="437" name="Google Shape;437;p26"/>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Team</a:t>
            </a:r>
            <a:endParaRPr/>
          </a:p>
        </p:txBody>
      </p:sp>
      <p:grpSp>
        <p:nvGrpSpPr>
          <p:cNvPr id="438" name="Google Shape;438;p26"/>
          <p:cNvGrpSpPr/>
          <p:nvPr/>
        </p:nvGrpSpPr>
        <p:grpSpPr>
          <a:xfrm>
            <a:off x="4834661" y="989482"/>
            <a:ext cx="2851442" cy="3213988"/>
            <a:chOff x="2501950" y="1507050"/>
            <a:chExt cx="2392350" cy="2696525"/>
          </a:xfrm>
        </p:grpSpPr>
        <p:sp>
          <p:nvSpPr>
            <p:cNvPr id="439" name="Google Shape;439;p26"/>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6"/>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6"/>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6"/>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26"/>
          <p:cNvGrpSpPr/>
          <p:nvPr/>
        </p:nvGrpSpPr>
        <p:grpSpPr>
          <a:xfrm>
            <a:off x="5224821" y="2748335"/>
            <a:ext cx="380910" cy="339594"/>
            <a:chOff x="855096" y="1504485"/>
            <a:chExt cx="380910" cy="339594"/>
          </a:xfrm>
        </p:grpSpPr>
        <p:sp>
          <p:nvSpPr>
            <p:cNvPr id="459" name="Google Shape;459;p2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26"/>
          <p:cNvGrpSpPr/>
          <p:nvPr/>
        </p:nvGrpSpPr>
        <p:grpSpPr>
          <a:xfrm>
            <a:off x="6889611" y="2513212"/>
            <a:ext cx="270104" cy="361754"/>
            <a:chOff x="6702211" y="3782599"/>
            <a:chExt cx="270104" cy="361754"/>
          </a:xfrm>
        </p:grpSpPr>
        <p:sp>
          <p:nvSpPr>
            <p:cNvPr id="465" name="Google Shape;465;p26"/>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26"/>
          <p:cNvGrpSpPr/>
          <p:nvPr/>
        </p:nvGrpSpPr>
        <p:grpSpPr>
          <a:xfrm>
            <a:off x="6298911" y="2521117"/>
            <a:ext cx="260283" cy="345914"/>
            <a:chOff x="8055961" y="2881842"/>
            <a:chExt cx="260283" cy="345914"/>
          </a:xfrm>
        </p:grpSpPr>
        <p:sp>
          <p:nvSpPr>
            <p:cNvPr id="471" name="Google Shape;471;p26"/>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26"/>
          <p:cNvGrpSpPr/>
          <p:nvPr/>
        </p:nvGrpSpPr>
        <p:grpSpPr>
          <a:xfrm>
            <a:off x="5626750" y="2515439"/>
            <a:ext cx="279513" cy="357255"/>
            <a:chOff x="4897750" y="2415639"/>
            <a:chExt cx="279513" cy="357255"/>
          </a:xfrm>
        </p:grpSpPr>
        <p:sp>
          <p:nvSpPr>
            <p:cNvPr id="476" name="Google Shape;476;p26"/>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26"/>
          <p:cNvGrpSpPr/>
          <p:nvPr/>
        </p:nvGrpSpPr>
        <p:grpSpPr>
          <a:xfrm>
            <a:off x="6600658" y="2517349"/>
            <a:ext cx="264433" cy="353454"/>
            <a:chOff x="8054820" y="2416399"/>
            <a:chExt cx="264433" cy="353454"/>
          </a:xfrm>
        </p:grpSpPr>
        <p:sp>
          <p:nvSpPr>
            <p:cNvPr id="485" name="Google Shape;485;p26"/>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6"/>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26"/>
          <p:cNvGrpSpPr/>
          <p:nvPr/>
        </p:nvGrpSpPr>
        <p:grpSpPr>
          <a:xfrm>
            <a:off x="5925106" y="2516589"/>
            <a:ext cx="332355" cy="354974"/>
            <a:chOff x="5289631" y="1500214"/>
            <a:chExt cx="332355" cy="354974"/>
          </a:xfrm>
        </p:grpSpPr>
        <p:sp>
          <p:nvSpPr>
            <p:cNvPr id="492" name="Google Shape;492;p26"/>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 name="Google Shape;498;p26"/>
          <p:cNvSpPr/>
          <p:nvPr/>
        </p:nvSpPr>
        <p:spPr>
          <a:xfrm>
            <a:off x="5389150" y="1348650"/>
            <a:ext cx="1929871" cy="1353593"/>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 name="Google Shape;499;p26"/>
          <p:cNvGrpSpPr/>
          <p:nvPr/>
        </p:nvGrpSpPr>
        <p:grpSpPr>
          <a:xfrm>
            <a:off x="7686104" y="-476250"/>
            <a:ext cx="2291257" cy="2922300"/>
            <a:chOff x="4882900" y="-64350"/>
            <a:chExt cx="2493750" cy="2922300"/>
          </a:xfrm>
        </p:grpSpPr>
        <p:sp>
          <p:nvSpPr>
            <p:cNvPr id="500" name="Google Shape;500;p26"/>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6"/>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26"/>
          <p:cNvGrpSpPr/>
          <p:nvPr/>
        </p:nvGrpSpPr>
        <p:grpSpPr>
          <a:xfrm>
            <a:off x="7341468" y="2808267"/>
            <a:ext cx="218786" cy="279660"/>
            <a:chOff x="4899999" y="2882095"/>
            <a:chExt cx="271244" cy="346801"/>
          </a:xfrm>
        </p:grpSpPr>
        <p:sp>
          <p:nvSpPr>
            <p:cNvPr id="506" name="Google Shape;506;p26"/>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6"/>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6"/>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6"/>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6"/>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6"/>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6"/>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6"/>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6"/>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26"/>
          <p:cNvGrpSpPr/>
          <p:nvPr/>
        </p:nvGrpSpPr>
        <p:grpSpPr>
          <a:xfrm>
            <a:off x="7184234" y="2748321"/>
            <a:ext cx="190396" cy="171454"/>
            <a:chOff x="7009649" y="1541981"/>
            <a:chExt cx="524940" cy="320655"/>
          </a:xfrm>
        </p:grpSpPr>
        <p:sp>
          <p:nvSpPr>
            <p:cNvPr id="517" name="Google Shape;517;p2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26"/>
          <p:cNvGrpSpPr/>
          <p:nvPr/>
        </p:nvGrpSpPr>
        <p:grpSpPr>
          <a:xfrm>
            <a:off x="6003861" y="3056553"/>
            <a:ext cx="850388" cy="819512"/>
            <a:chOff x="2780301" y="1521896"/>
            <a:chExt cx="333133" cy="321037"/>
          </a:xfrm>
        </p:grpSpPr>
        <p:sp>
          <p:nvSpPr>
            <p:cNvPr id="526" name="Google Shape;526;p2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26"/>
          <p:cNvGrpSpPr/>
          <p:nvPr/>
        </p:nvGrpSpPr>
        <p:grpSpPr>
          <a:xfrm>
            <a:off x="-892812" y="2601076"/>
            <a:ext cx="797639" cy="694041"/>
            <a:chOff x="3716358" y="1544655"/>
            <a:chExt cx="361971" cy="314958"/>
          </a:xfrm>
        </p:grpSpPr>
        <p:sp>
          <p:nvSpPr>
            <p:cNvPr id="547" name="Google Shape;547;p2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 name="Google Shape;552;p26"/>
            <p:cNvGrpSpPr/>
            <p:nvPr/>
          </p:nvGrpSpPr>
          <p:grpSpPr>
            <a:xfrm>
              <a:off x="3716358" y="1544655"/>
              <a:ext cx="361971" cy="314958"/>
              <a:chOff x="3716358" y="1544655"/>
              <a:chExt cx="361971" cy="314958"/>
            </a:xfrm>
          </p:grpSpPr>
          <p:sp>
            <p:nvSpPr>
              <p:cNvPr id="553" name="Google Shape;553;p2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 name="Google Shape;558;p26"/>
          <p:cNvGrpSpPr/>
          <p:nvPr/>
        </p:nvGrpSpPr>
        <p:grpSpPr>
          <a:xfrm>
            <a:off x="9717426" y="3003520"/>
            <a:ext cx="135960" cy="97543"/>
            <a:chOff x="7009649" y="1541981"/>
            <a:chExt cx="524940" cy="320655"/>
          </a:xfrm>
        </p:grpSpPr>
        <p:sp>
          <p:nvSpPr>
            <p:cNvPr id="559" name="Google Shape;559;p2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26"/>
          <p:cNvSpPr/>
          <p:nvPr/>
        </p:nvSpPr>
        <p:spPr>
          <a:xfrm flipH="1">
            <a:off x="9696118" y="3003513"/>
            <a:ext cx="178548" cy="186125"/>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41"/>
        <p:cNvGrpSpPr/>
        <p:nvPr/>
      </p:nvGrpSpPr>
      <p:grpSpPr>
        <a:xfrm>
          <a:off x="0" y="0"/>
          <a:ext cx="0" cy="0"/>
          <a:chOff x="0" y="0"/>
          <a:chExt cx="0" cy="0"/>
        </a:xfrm>
      </p:grpSpPr>
      <p:sp>
        <p:nvSpPr>
          <p:cNvPr id="1042" name="Google Shape;1042;p44"/>
          <p:cNvSpPr txBox="1">
            <a:spLocks noGrp="1"/>
          </p:cNvSpPr>
          <p:nvPr>
            <p:ph type="ctrTitle" idx="4294967295"/>
          </p:nvPr>
        </p:nvSpPr>
        <p:spPr>
          <a:xfrm>
            <a:off x="618825" y="411675"/>
            <a:ext cx="47277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Interaction Design Flowchart</a:t>
            </a:r>
            <a:endParaRPr/>
          </a:p>
        </p:txBody>
      </p:sp>
      <p:pic>
        <p:nvPicPr>
          <p:cNvPr id="1043" name="Google Shape;1043;p44"/>
          <p:cNvPicPr preferRelativeResize="0"/>
          <p:nvPr/>
        </p:nvPicPr>
        <p:blipFill>
          <a:blip r:embed="rId3">
            <a:alphaModFix/>
          </a:blip>
          <a:stretch>
            <a:fillRect/>
          </a:stretch>
        </p:blipFill>
        <p:spPr>
          <a:xfrm>
            <a:off x="1388700" y="799950"/>
            <a:ext cx="7342501" cy="4403752"/>
          </a:xfrm>
          <a:prstGeom prst="rect">
            <a:avLst/>
          </a:prstGeom>
          <a:noFill/>
          <a:ln>
            <a:noFill/>
          </a:ln>
        </p:spPr>
      </p:pic>
      <p:cxnSp>
        <p:nvCxnSpPr>
          <p:cNvPr id="1044" name="Google Shape;1044;p44"/>
          <p:cNvCxnSpPr/>
          <p:nvPr/>
        </p:nvCxnSpPr>
        <p:spPr>
          <a:xfrm>
            <a:off x="771225" y="1746100"/>
            <a:ext cx="478800" cy="0"/>
          </a:xfrm>
          <a:prstGeom prst="straightConnector1">
            <a:avLst/>
          </a:prstGeom>
          <a:noFill/>
          <a:ln w="19050" cap="flat" cmpd="sng">
            <a:solidFill>
              <a:srgbClr val="FFFFFF"/>
            </a:solidFill>
            <a:prstDash val="solid"/>
            <a:round/>
            <a:headEnd type="none" w="med" len="med"/>
            <a:tailEnd type="triangle" w="med" len="med"/>
          </a:ln>
        </p:spPr>
      </p:cxnSp>
      <p:cxnSp>
        <p:nvCxnSpPr>
          <p:cNvPr id="1045" name="Google Shape;1045;p44"/>
          <p:cNvCxnSpPr/>
          <p:nvPr/>
        </p:nvCxnSpPr>
        <p:spPr>
          <a:xfrm>
            <a:off x="771225" y="1143700"/>
            <a:ext cx="478800" cy="0"/>
          </a:xfrm>
          <a:prstGeom prst="straightConnector1">
            <a:avLst/>
          </a:prstGeom>
          <a:noFill/>
          <a:ln w="19050" cap="flat" cmpd="sng">
            <a:solidFill>
              <a:srgbClr val="FF9900"/>
            </a:solidFill>
            <a:prstDash val="solid"/>
            <a:round/>
            <a:headEnd type="none" w="med" len="med"/>
            <a:tailEnd type="triangle" w="med" len="med"/>
          </a:ln>
        </p:spPr>
      </p:cxnSp>
      <p:sp>
        <p:nvSpPr>
          <p:cNvPr id="1046" name="Google Shape;1046;p44"/>
          <p:cNvSpPr txBox="1"/>
          <p:nvPr/>
        </p:nvSpPr>
        <p:spPr>
          <a:xfrm>
            <a:off x="632000" y="1159075"/>
            <a:ext cx="946200" cy="26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Maven Pro"/>
                <a:ea typeface="Maven Pro"/>
                <a:cs typeface="Maven Pro"/>
                <a:sym typeface="Maven Pro"/>
              </a:rPr>
              <a:t>Happy Path</a:t>
            </a:r>
            <a:endParaRPr sz="900">
              <a:solidFill>
                <a:srgbClr val="FFFFFF"/>
              </a:solidFill>
              <a:latin typeface="Maven Pro"/>
              <a:ea typeface="Maven Pro"/>
              <a:cs typeface="Maven Pro"/>
              <a:sym typeface="Maven Pro"/>
            </a:endParaRPr>
          </a:p>
        </p:txBody>
      </p:sp>
      <p:sp>
        <p:nvSpPr>
          <p:cNvPr id="1047" name="Google Shape;1047;p44"/>
          <p:cNvSpPr txBox="1"/>
          <p:nvPr/>
        </p:nvSpPr>
        <p:spPr>
          <a:xfrm>
            <a:off x="632000" y="1800100"/>
            <a:ext cx="1129200" cy="26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Maven Pro"/>
                <a:ea typeface="Maven Pro"/>
                <a:cs typeface="Maven Pro"/>
                <a:sym typeface="Maven Pro"/>
              </a:rPr>
              <a:t>Alternate Path</a:t>
            </a:r>
            <a:endParaRPr sz="900">
              <a:solidFill>
                <a:srgbClr val="FFFFFF"/>
              </a:solidFill>
              <a:latin typeface="Maven Pro"/>
              <a:ea typeface="Maven Pro"/>
              <a:cs typeface="Maven Pro"/>
              <a:sym typeface="Maven Pr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2" name="Google Shape;1052;p45"/>
          <p:cNvSpPr txBox="1">
            <a:spLocks noGrp="1"/>
          </p:cNvSpPr>
          <p:nvPr>
            <p:ph type="ctrTitle" idx="4294967295"/>
          </p:nvPr>
        </p:nvSpPr>
        <p:spPr>
          <a:xfrm>
            <a:off x="618825" y="411675"/>
            <a:ext cx="47277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Interaction Flowchart</a:t>
            </a:r>
            <a:endParaRPr/>
          </a:p>
        </p:txBody>
      </p:sp>
      <p:sp>
        <p:nvSpPr>
          <p:cNvPr id="1053" name="Google Shape;1053;p45"/>
          <p:cNvSpPr txBox="1"/>
          <p:nvPr/>
        </p:nvSpPr>
        <p:spPr>
          <a:xfrm>
            <a:off x="782150" y="3083600"/>
            <a:ext cx="3200700" cy="26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Maven Pro"/>
                <a:ea typeface="Maven Pro"/>
                <a:cs typeface="Maven Pro"/>
                <a:sym typeface="Maven Pro"/>
              </a:rPr>
              <a:t>Applicant owns research for possible required documentation and appointment scheduling </a:t>
            </a:r>
            <a:endParaRPr sz="900">
              <a:solidFill>
                <a:srgbClr val="FFFFFF"/>
              </a:solidFill>
              <a:latin typeface="Maven Pro"/>
              <a:ea typeface="Maven Pro"/>
              <a:cs typeface="Maven Pro"/>
              <a:sym typeface="Maven Pro"/>
            </a:endParaRPr>
          </a:p>
        </p:txBody>
      </p:sp>
      <p:sp>
        <p:nvSpPr>
          <p:cNvPr id="1054" name="Google Shape;1054;p45"/>
          <p:cNvSpPr txBox="1"/>
          <p:nvPr/>
        </p:nvSpPr>
        <p:spPr>
          <a:xfrm>
            <a:off x="3591025" y="563800"/>
            <a:ext cx="4727700" cy="267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Font typeface="Maven Pro"/>
              <a:buChar char="-"/>
            </a:pPr>
            <a:r>
              <a:rPr lang="en">
                <a:solidFill>
                  <a:srgbClr val="FFFFFF"/>
                </a:solidFill>
                <a:latin typeface="Maven Pro"/>
                <a:ea typeface="Maven Pro"/>
                <a:cs typeface="Maven Pro"/>
                <a:sym typeface="Maven Pro"/>
              </a:rPr>
              <a:t>high level current synchronous application process</a:t>
            </a:r>
            <a:endParaRPr>
              <a:solidFill>
                <a:srgbClr val="FFFFFF"/>
              </a:solidFill>
              <a:latin typeface="Maven Pro"/>
              <a:ea typeface="Maven Pro"/>
              <a:cs typeface="Maven Pro"/>
              <a:sym typeface="Maven Pro"/>
            </a:endParaRPr>
          </a:p>
        </p:txBody>
      </p:sp>
      <p:sp>
        <p:nvSpPr>
          <p:cNvPr id="1055" name="Google Shape;1055;p45"/>
          <p:cNvSpPr/>
          <p:nvPr/>
        </p:nvSpPr>
        <p:spPr>
          <a:xfrm>
            <a:off x="191325" y="1985550"/>
            <a:ext cx="1236900" cy="7053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latin typeface="Maven Pro"/>
                <a:ea typeface="Maven Pro"/>
                <a:cs typeface="Maven Pro"/>
                <a:sym typeface="Maven Pro"/>
              </a:rPr>
              <a:t>Applicant visits government portal page and reads documentation requirements </a:t>
            </a:r>
            <a:endParaRPr sz="700">
              <a:latin typeface="Maven Pro"/>
              <a:ea typeface="Maven Pro"/>
              <a:cs typeface="Maven Pro"/>
              <a:sym typeface="Maven Pro"/>
            </a:endParaRPr>
          </a:p>
        </p:txBody>
      </p:sp>
      <p:sp>
        <p:nvSpPr>
          <p:cNvPr id="1056" name="Google Shape;1056;p45"/>
          <p:cNvSpPr/>
          <p:nvPr/>
        </p:nvSpPr>
        <p:spPr>
          <a:xfrm>
            <a:off x="1639125" y="1985550"/>
            <a:ext cx="1236900" cy="705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latin typeface="Maven Pro"/>
                <a:ea typeface="Maven Pro"/>
                <a:cs typeface="Maven Pro"/>
                <a:sym typeface="Maven Pro"/>
              </a:rPr>
              <a:t>Applicant makes a best effort on their own to determine what documentation is required</a:t>
            </a:r>
            <a:endParaRPr sz="700">
              <a:latin typeface="Maven Pro"/>
              <a:ea typeface="Maven Pro"/>
              <a:cs typeface="Maven Pro"/>
              <a:sym typeface="Maven Pro"/>
            </a:endParaRPr>
          </a:p>
        </p:txBody>
      </p:sp>
      <p:sp>
        <p:nvSpPr>
          <p:cNvPr id="1057" name="Google Shape;1057;p45"/>
          <p:cNvSpPr/>
          <p:nvPr/>
        </p:nvSpPr>
        <p:spPr>
          <a:xfrm>
            <a:off x="3086925" y="1985550"/>
            <a:ext cx="1236900" cy="705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latin typeface="Maven Pro"/>
                <a:ea typeface="Maven Pro"/>
                <a:cs typeface="Maven Pro"/>
                <a:sym typeface="Maven Pro"/>
              </a:rPr>
              <a:t>Applicant makes an appointment </a:t>
            </a:r>
            <a:endParaRPr sz="700">
              <a:latin typeface="Maven Pro"/>
              <a:ea typeface="Maven Pro"/>
              <a:cs typeface="Maven Pro"/>
              <a:sym typeface="Maven Pro"/>
            </a:endParaRPr>
          </a:p>
        </p:txBody>
      </p:sp>
      <p:sp>
        <p:nvSpPr>
          <p:cNvPr id="1058" name="Google Shape;1058;p45"/>
          <p:cNvSpPr/>
          <p:nvPr/>
        </p:nvSpPr>
        <p:spPr>
          <a:xfrm>
            <a:off x="4757225" y="1985550"/>
            <a:ext cx="1236900" cy="705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latin typeface="Maven Pro"/>
                <a:ea typeface="Maven Pro"/>
                <a:cs typeface="Maven Pro"/>
                <a:sym typeface="Maven Pro"/>
              </a:rPr>
              <a:t>At the appointment, government officials determine if documentation brought by applicant is correct</a:t>
            </a:r>
            <a:endParaRPr sz="700">
              <a:latin typeface="Maven Pro"/>
              <a:ea typeface="Maven Pro"/>
              <a:cs typeface="Maven Pro"/>
              <a:sym typeface="Maven Pro"/>
            </a:endParaRPr>
          </a:p>
        </p:txBody>
      </p:sp>
      <p:sp>
        <p:nvSpPr>
          <p:cNvPr id="1059" name="Google Shape;1059;p45"/>
          <p:cNvSpPr/>
          <p:nvPr/>
        </p:nvSpPr>
        <p:spPr>
          <a:xfrm>
            <a:off x="6205025" y="1985550"/>
            <a:ext cx="1236900" cy="705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latin typeface="Maven Pro"/>
                <a:ea typeface="Maven Pro"/>
                <a:cs typeface="Maven Pro"/>
                <a:sym typeface="Maven Pro"/>
              </a:rPr>
              <a:t>At the appointment, government officials determine if applicants required docs are already in database</a:t>
            </a:r>
            <a:endParaRPr sz="700">
              <a:latin typeface="Maven Pro"/>
              <a:ea typeface="Maven Pro"/>
              <a:cs typeface="Maven Pro"/>
              <a:sym typeface="Maven Pro"/>
            </a:endParaRPr>
          </a:p>
        </p:txBody>
      </p:sp>
      <p:sp>
        <p:nvSpPr>
          <p:cNvPr id="1060" name="Google Shape;1060;p45"/>
          <p:cNvSpPr/>
          <p:nvPr/>
        </p:nvSpPr>
        <p:spPr>
          <a:xfrm>
            <a:off x="7652825" y="1985550"/>
            <a:ext cx="1236900" cy="705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latin typeface="Maven Pro"/>
                <a:ea typeface="Maven Pro"/>
                <a:cs typeface="Maven Pro"/>
                <a:sym typeface="Maven Pro"/>
              </a:rPr>
              <a:t>If all documents are correct, the passport is processed and printed, otherwise a new appointment is needed</a:t>
            </a:r>
            <a:endParaRPr sz="700">
              <a:latin typeface="Maven Pro"/>
              <a:ea typeface="Maven Pro"/>
              <a:cs typeface="Maven Pro"/>
              <a:sym typeface="Maven Pro"/>
            </a:endParaRPr>
          </a:p>
        </p:txBody>
      </p:sp>
      <p:cxnSp>
        <p:nvCxnSpPr>
          <p:cNvPr id="1061" name="Google Shape;1061;p45"/>
          <p:cNvCxnSpPr/>
          <p:nvPr/>
        </p:nvCxnSpPr>
        <p:spPr>
          <a:xfrm>
            <a:off x="4791125" y="2923375"/>
            <a:ext cx="4066200" cy="6300"/>
          </a:xfrm>
          <a:prstGeom prst="straightConnector1">
            <a:avLst/>
          </a:prstGeom>
          <a:noFill/>
          <a:ln w="38100" cap="flat" cmpd="sng">
            <a:solidFill>
              <a:srgbClr val="00FF00"/>
            </a:solidFill>
            <a:prstDash val="solid"/>
            <a:round/>
            <a:headEnd type="none" w="med" len="med"/>
            <a:tailEnd type="none" w="med" len="med"/>
          </a:ln>
        </p:spPr>
      </p:cxnSp>
      <p:cxnSp>
        <p:nvCxnSpPr>
          <p:cNvPr id="1062" name="Google Shape;1062;p45"/>
          <p:cNvCxnSpPr/>
          <p:nvPr/>
        </p:nvCxnSpPr>
        <p:spPr>
          <a:xfrm rot="10800000" flipH="1">
            <a:off x="219125" y="2916475"/>
            <a:ext cx="3913800" cy="6900"/>
          </a:xfrm>
          <a:prstGeom prst="straightConnector1">
            <a:avLst/>
          </a:prstGeom>
          <a:noFill/>
          <a:ln w="38100" cap="flat" cmpd="sng">
            <a:solidFill>
              <a:srgbClr val="00FF00"/>
            </a:solidFill>
            <a:prstDash val="solid"/>
            <a:round/>
            <a:headEnd type="none" w="med" len="med"/>
            <a:tailEnd type="none" w="med" len="med"/>
          </a:ln>
        </p:spPr>
      </p:cxnSp>
      <p:sp>
        <p:nvSpPr>
          <p:cNvPr id="1063" name="Google Shape;1063;p45"/>
          <p:cNvSpPr/>
          <p:nvPr/>
        </p:nvSpPr>
        <p:spPr>
          <a:xfrm>
            <a:off x="618825" y="28003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5"/>
          <p:cNvSpPr/>
          <p:nvPr/>
        </p:nvSpPr>
        <p:spPr>
          <a:xfrm>
            <a:off x="2142825" y="28003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5"/>
          <p:cNvSpPr/>
          <p:nvPr/>
        </p:nvSpPr>
        <p:spPr>
          <a:xfrm>
            <a:off x="3514425" y="28003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5"/>
          <p:cNvSpPr/>
          <p:nvPr/>
        </p:nvSpPr>
        <p:spPr>
          <a:xfrm>
            <a:off x="5267025" y="28003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5"/>
          <p:cNvSpPr/>
          <p:nvPr/>
        </p:nvSpPr>
        <p:spPr>
          <a:xfrm>
            <a:off x="6714825" y="28003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5"/>
          <p:cNvSpPr/>
          <p:nvPr/>
        </p:nvSpPr>
        <p:spPr>
          <a:xfrm>
            <a:off x="8086425" y="28003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5"/>
          <p:cNvSpPr txBox="1"/>
          <p:nvPr/>
        </p:nvSpPr>
        <p:spPr>
          <a:xfrm>
            <a:off x="603525" y="27826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1</a:t>
            </a:r>
            <a:endParaRPr sz="800">
              <a:latin typeface="Maven Pro"/>
              <a:ea typeface="Maven Pro"/>
              <a:cs typeface="Maven Pro"/>
              <a:sym typeface="Maven Pro"/>
            </a:endParaRPr>
          </a:p>
        </p:txBody>
      </p:sp>
      <p:sp>
        <p:nvSpPr>
          <p:cNvPr id="1070" name="Google Shape;1070;p45"/>
          <p:cNvSpPr txBox="1"/>
          <p:nvPr/>
        </p:nvSpPr>
        <p:spPr>
          <a:xfrm>
            <a:off x="2127525" y="27826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2</a:t>
            </a:r>
            <a:endParaRPr sz="800">
              <a:latin typeface="Maven Pro"/>
              <a:ea typeface="Maven Pro"/>
              <a:cs typeface="Maven Pro"/>
              <a:sym typeface="Maven Pro"/>
            </a:endParaRPr>
          </a:p>
        </p:txBody>
      </p:sp>
      <p:sp>
        <p:nvSpPr>
          <p:cNvPr id="1071" name="Google Shape;1071;p45"/>
          <p:cNvSpPr txBox="1"/>
          <p:nvPr/>
        </p:nvSpPr>
        <p:spPr>
          <a:xfrm>
            <a:off x="3499125" y="27826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3`</a:t>
            </a:r>
            <a:endParaRPr sz="800">
              <a:latin typeface="Maven Pro"/>
              <a:ea typeface="Maven Pro"/>
              <a:cs typeface="Maven Pro"/>
              <a:sym typeface="Maven Pro"/>
            </a:endParaRPr>
          </a:p>
        </p:txBody>
      </p:sp>
      <p:sp>
        <p:nvSpPr>
          <p:cNvPr id="1072" name="Google Shape;1072;p45"/>
          <p:cNvSpPr txBox="1"/>
          <p:nvPr/>
        </p:nvSpPr>
        <p:spPr>
          <a:xfrm>
            <a:off x="4820750" y="3083600"/>
            <a:ext cx="3869700" cy="26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Maven Pro"/>
                <a:ea typeface="Maven Pro"/>
                <a:cs typeface="Maven Pro"/>
                <a:sym typeface="Maven Pro"/>
              </a:rPr>
              <a:t>Appointment with government with an uncertain application outcome </a:t>
            </a:r>
            <a:endParaRPr sz="900">
              <a:solidFill>
                <a:srgbClr val="FFFFFF"/>
              </a:solidFill>
              <a:latin typeface="Maven Pro"/>
              <a:ea typeface="Maven Pro"/>
              <a:cs typeface="Maven Pro"/>
              <a:sym typeface="Maven Pro"/>
            </a:endParaRPr>
          </a:p>
        </p:txBody>
      </p:sp>
      <p:cxnSp>
        <p:nvCxnSpPr>
          <p:cNvPr id="1073" name="Google Shape;1073;p45"/>
          <p:cNvCxnSpPr/>
          <p:nvPr/>
        </p:nvCxnSpPr>
        <p:spPr>
          <a:xfrm rot="10800000" flipH="1">
            <a:off x="4243225" y="2935000"/>
            <a:ext cx="414000" cy="2700"/>
          </a:xfrm>
          <a:prstGeom prst="straightConnector1">
            <a:avLst/>
          </a:prstGeom>
          <a:noFill/>
          <a:ln w="38100" cap="flat" cmpd="sng">
            <a:solidFill>
              <a:srgbClr val="00FF00"/>
            </a:solidFill>
            <a:prstDash val="dot"/>
            <a:round/>
            <a:headEnd type="none" w="med" len="med"/>
            <a:tailEnd type="none" w="med" len="med"/>
          </a:ln>
        </p:spPr>
      </p:cxnSp>
      <p:sp>
        <p:nvSpPr>
          <p:cNvPr id="1074" name="Google Shape;1074;p45"/>
          <p:cNvSpPr txBox="1"/>
          <p:nvPr/>
        </p:nvSpPr>
        <p:spPr>
          <a:xfrm>
            <a:off x="5251725" y="27826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4`</a:t>
            </a:r>
            <a:endParaRPr sz="800">
              <a:latin typeface="Maven Pro"/>
              <a:ea typeface="Maven Pro"/>
              <a:cs typeface="Maven Pro"/>
              <a:sym typeface="Maven Pro"/>
            </a:endParaRPr>
          </a:p>
        </p:txBody>
      </p:sp>
      <p:sp>
        <p:nvSpPr>
          <p:cNvPr id="1075" name="Google Shape;1075;p45"/>
          <p:cNvSpPr txBox="1"/>
          <p:nvPr/>
        </p:nvSpPr>
        <p:spPr>
          <a:xfrm>
            <a:off x="6699525" y="27826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5`</a:t>
            </a:r>
            <a:endParaRPr sz="800">
              <a:latin typeface="Maven Pro"/>
              <a:ea typeface="Maven Pro"/>
              <a:cs typeface="Maven Pro"/>
              <a:sym typeface="Maven Pro"/>
            </a:endParaRPr>
          </a:p>
        </p:txBody>
      </p:sp>
      <p:sp>
        <p:nvSpPr>
          <p:cNvPr id="1076" name="Google Shape;1076;p45"/>
          <p:cNvSpPr txBox="1"/>
          <p:nvPr/>
        </p:nvSpPr>
        <p:spPr>
          <a:xfrm>
            <a:off x="8071125" y="27826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6`</a:t>
            </a:r>
            <a:endParaRPr sz="800">
              <a:latin typeface="Maven Pro"/>
              <a:ea typeface="Maven Pro"/>
              <a:cs typeface="Maven Pro"/>
              <a:sym typeface="Maven Pro"/>
            </a:endParaRPr>
          </a:p>
        </p:txBody>
      </p:sp>
      <p:cxnSp>
        <p:nvCxnSpPr>
          <p:cNvPr id="1077" name="Google Shape;1077;p45"/>
          <p:cNvCxnSpPr>
            <a:stCxn id="1055" idx="3"/>
            <a:endCxn id="1056" idx="1"/>
          </p:cNvCxnSpPr>
          <p:nvPr/>
        </p:nvCxnSpPr>
        <p:spPr>
          <a:xfrm>
            <a:off x="1428225" y="2338200"/>
            <a:ext cx="210900" cy="0"/>
          </a:xfrm>
          <a:prstGeom prst="straightConnector1">
            <a:avLst/>
          </a:prstGeom>
          <a:noFill/>
          <a:ln w="19050" cap="flat" cmpd="sng">
            <a:solidFill>
              <a:srgbClr val="FFFF00"/>
            </a:solidFill>
            <a:prstDash val="solid"/>
            <a:round/>
            <a:headEnd type="none" w="med" len="med"/>
            <a:tailEnd type="triangle" w="med" len="med"/>
          </a:ln>
        </p:spPr>
      </p:cxnSp>
      <p:cxnSp>
        <p:nvCxnSpPr>
          <p:cNvPr id="1078" name="Google Shape;1078;p45"/>
          <p:cNvCxnSpPr/>
          <p:nvPr/>
        </p:nvCxnSpPr>
        <p:spPr>
          <a:xfrm>
            <a:off x="2876025" y="2338200"/>
            <a:ext cx="210900" cy="0"/>
          </a:xfrm>
          <a:prstGeom prst="straightConnector1">
            <a:avLst/>
          </a:prstGeom>
          <a:noFill/>
          <a:ln w="19050" cap="flat" cmpd="sng">
            <a:solidFill>
              <a:srgbClr val="FFFF00"/>
            </a:solidFill>
            <a:prstDash val="solid"/>
            <a:round/>
            <a:headEnd type="none" w="med" len="med"/>
            <a:tailEnd type="triangle" w="med" len="med"/>
          </a:ln>
        </p:spPr>
      </p:cxnSp>
      <p:cxnSp>
        <p:nvCxnSpPr>
          <p:cNvPr id="1079" name="Google Shape;1079;p45"/>
          <p:cNvCxnSpPr/>
          <p:nvPr/>
        </p:nvCxnSpPr>
        <p:spPr>
          <a:xfrm>
            <a:off x="4400025" y="2338200"/>
            <a:ext cx="210900" cy="0"/>
          </a:xfrm>
          <a:prstGeom prst="straightConnector1">
            <a:avLst/>
          </a:prstGeom>
          <a:noFill/>
          <a:ln w="19050" cap="flat" cmpd="sng">
            <a:solidFill>
              <a:srgbClr val="FFFF00"/>
            </a:solidFill>
            <a:prstDash val="solid"/>
            <a:round/>
            <a:headEnd type="none" w="med" len="med"/>
            <a:tailEnd type="triangle" w="med" len="med"/>
          </a:ln>
        </p:spPr>
      </p:cxnSp>
      <p:cxnSp>
        <p:nvCxnSpPr>
          <p:cNvPr id="1080" name="Google Shape;1080;p45"/>
          <p:cNvCxnSpPr/>
          <p:nvPr/>
        </p:nvCxnSpPr>
        <p:spPr>
          <a:xfrm>
            <a:off x="6000225" y="2338200"/>
            <a:ext cx="210900" cy="0"/>
          </a:xfrm>
          <a:prstGeom prst="straightConnector1">
            <a:avLst/>
          </a:prstGeom>
          <a:noFill/>
          <a:ln w="19050" cap="flat" cmpd="sng">
            <a:solidFill>
              <a:srgbClr val="FFFF00"/>
            </a:solidFill>
            <a:prstDash val="solid"/>
            <a:round/>
            <a:headEnd type="none" w="med" len="med"/>
            <a:tailEnd type="triangle" w="med" len="med"/>
          </a:ln>
        </p:spPr>
      </p:cxnSp>
      <p:cxnSp>
        <p:nvCxnSpPr>
          <p:cNvPr id="1081" name="Google Shape;1081;p45"/>
          <p:cNvCxnSpPr/>
          <p:nvPr/>
        </p:nvCxnSpPr>
        <p:spPr>
          <a:xfrm>
            <a:off x="7448025" y="2338200"/>
            <a:ext cx="210900" cy="0"/>
          </a:xfrm>
          <a:prstGeom prst="straightConnector1">
            <a:avLst/>
          </a:prstGeom>
          <a:noFill/>
          <a:ln w="19050" cap="flat" cmpd="sng">
            <a:solidFill>
              <a:srgbClr val="FFFF00"/>
            </a:solidFill>
            <a:prstDash val="solid"/>
            <a:round/>
            <a:headEnd type="none" w="med" len="med"/>
            <a:tailEnd type="triangle" w="med" len="med"/>
          </a:ln>
        </p:spPr>
      </p:cxnSp>
      <p:cxnSp>
        <p:nvCxnSpPr>
          <p:cNvPr id="1082" name="Google Shape;1082;p45"/>
          <p:cNvCxnSpPr>
            <a:stCxn id="1060" idx="3"/>
            <a:endCxn id="1055" idx="1"/>
          </p:cNvCxnSpPr>
          <p:nvPr/>
        </p:nvCxnSpPr>
        <p:spPr>
          <a:xfrm flipH="1">
            <a:off x="191225" y="2338200"/>
            <a:ext cx="8698500" cy="600"/>
          </a:xfrm>
          <a:prstGeom prst="bentConnector5">
            <a:avLst>
              <a:gd name="adj1" fmla="val -1975"/>
              <a:gd name="adj2" fmla="val -98462500"/>
              <a:gd name="adj3" fmla="val 101348"/>
            </a:avLst>
          </a:prstGeom>
          <a:noFill/>
          <a:ln w="19050" cap="flat" cmpd="sng">
            <a:solidFill>
              <a:srgbClr val="FFFF00"/>
            </a:solidFill>
            <a:prstDash val="lgDash"/>
            <a:round/>
            <a:headEnd type="none" w="med" len="med"/>
            <a:tailEnd type="stealth" w="med" len="med"/>
          </a:ln>
        </p:spPr>
      </p:cxnSp>
      <p:cxnSp>
        <p:nvCxnSpPr>
          <p:cNvPr id="1083" name="Google Shape;1083;p45"/>
          <p:cNvCxnSpPr/>
          <p:nvPr/>
        </p:nvCxnSpPr>
        <p:spPr>
          <a:xfrm rot="10800000" flipH="1">
            <a:off x="371525" y="3925800"/>
            <a:ext cx="762300" cy="1500"/>
          </a:xfrm>
          <a:prstGeom prst="straightConnector1">
            <a:avLst/>
          </a:prstGeom>
          <a:noFill/>
          <a:ln w="38100" cap="flat" cmpd="sng">
            <a:solidFill>
              <a:srgbClr val="00FF00"/>
            </a:solidFill>
            <a:prstDash val="solid"/>
            <a:round/>
            <a:headEnd type="none" w="med" len="med"/>
            <a:tailEnd type="none" w="med" len="med"/>
          </a:ln>
        </p:spPr>
      </p:cxnSp>
      <p:sp>
        <p:nvSpPr>
          <p:cNvPr id="1084" name="Google Shape;1084;p45"/>
          <p:cNvSpPr txBox="1"/>
          <p:nvPr/>
        </p:nvSpPr>
        <p:spPr>
          <a:xfrm>
            <a:off x="327675" y="3653675"/>
            <a:ext cx="912900" cy="1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latin typeface="Maven Pro"/>
                <a:ea typeface="Maven Pro"/>
                <a:cs typeface="Maven Pro"/>
                <a:sym typeface="Maven Pro"/>
              </a:rPr>
              <a:t>Timeline</a:t>
            </a:r>
            <a:endParaRPr sz="800">
              <a:solidFill>
                <a:srgbClr val="FFFFFF"/>
              </a:solidFill>
              <a:latin typeface="Maven Pro"/>
              <a:ea typeface="Maven Pro"/>
              <a:cs typeface="Maven Pro"/>
              <a:sym typeface="Maven Pro"/>
            </a:endParaRPr>
          </a:p>
        </p:txBody>
      </p:sp>
      <p:cxnSp>
        <p:nvCxnSpPr>
          <p:cNvPr id="1085" name="Google Shape;1085;p45"/>
          <p:cNvCxnSpPr/>
          <p:nvPr/>
        </p:nvCxnSpPr>
        <p:spPr>
          <a:xfrm rot="10800000" flipH="1">
            <a:off x="371525" y="4306800"/>
            <a:ext cx="762300" cy="1500"/>
          </a:xfrm>
          <a:prstGeom prst="straightConnector1">
            <a:avLst/>
          </a:prstGeom>
          <a:noFill/>
          <a:ln w="38100" cap="flat" cmpd="sng">
            <a:solidFill>
              <a:srgbClr val="FFFF00"/>
            </a:solidFill>
            <a:prstDash val="solid"/>
            <a:round/>
            <a:headEnd type="none" w="med" len="med"/>
            <a:tailEnd type="none" w="med" len="med"/>
          </a:ln>
        </p:spPr>
      </p:cxnSp>
      <p:sp>
        <p:nvSpPr>
          <p:cNvPr id="1086" name="Google Shape;1086;p45"/>
          <p:cNvSpPr txBox="1"/>
          <p:nvPr/>
        </p:nvSpPr>
        <p:spPr>
          <a:xfrm>
            <a:off x="327675" y="4034675"/>
            <a:ext cx="912900" cy="1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latin typeface="Maven Pro"/>
                <a:ea typeface="Maven Pro"/>
                <a:cs typeface="Maven Pro"/>
                <a:sym typeface="Maven Pro"/>
              </a:rPr>
              <a:t>Flow</a:t>
            </a:r>
            <a:endParaRPr sz="800">
              <a:solidFill>
                <a:srgbClr val="FFFFFF"/>
              </a:solidFill>
              <a:latin typeface="Maven Pro"/>
              <a:ea typeface="Maven Pro"/>
              <a:cs typeface="Maven Pro"/>
              <a:sym typeface="Maven Pro"/>
            </a:endParaRPr>
          </a:p>
        </p:txBody>
      </p:sp>
      <p:cxnSp>
        <p:nvCxnSpPr>
          <p:cNvPr id="1087" name="Google Shape;1087;p45"/>
          <p:cNvCxnSpPr/>
          <p:nvPr/>
        </p:nvCxnSpPr>
        <p:spPr>
          <a:xfrm rot="10800000" flipH="1">
            <a:off x="371525" y="4687800"/>
            <a:ext cx="762300" cy="1500"/>
          </a:xfrm>
          <a:prstGeom prst="straightConnector1">
            <a:avLst/>
          </a:prstGeom>
          <a:noFill/>
          <a:ln w="38100" cap="flat" cmpd="sng">
            <a:solidFill>
              <a:srgbClr val="FFFF00"/>
            </a:solidFill>
            <a:prstDash val="dash"/>
            <a:round/>
            <a:headEnd type="none" w="med" len="med"/>
            <a:tailEnd type="none" w="med" len="med"/>
          </a:ln>
        </p:spPr>
      </p:cxnSp>
      <p:sp>
        <p:nvSpPr>
          <p:cNvPr id="1088" name="Google Shape;1088;p45"/>
          <p:cNvSpPr txBox="1"/>
          <p:nvPr/>
        </p:nvSpPr>
        <p:spPr>
          <a:xfrm>
            <a:off x="327675" y="4415675"/>
            <a:ext cx="1311300" cy="1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latin typeface="Maven Pro"/>
                <a:ea typeface="Maven Pro"/>
                <a:cs typeface="Maven Pro"/>
                <a:sym typeface="Maven Pro"/>
              </a:rPr>
              <a:t>Extra Possible Flow</a:t>
            </a:r>
            <a:endParaRPr sz="800">
              <a:solidFill>
                <a:srgbClr val="FFFFFF"/>
              </a:solidFill>
              <a:latin typeface="Maven Pro"/>
              <a:ea typeface="Maven Pro"/>
              <a:cs typeface="Maven Pro"/>
              <a:sym typeface="Maven Pr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92"/>
        <p:cNvGrpSpPr/>
        <p:nvPr/>
      </p:nvGrpSpPr>
      <p:grpSpPr>
        <a:xfrm>
          <a:off x="0" y="0"/>
          <a:ext cx="0" cy="0"/>
          <a:chOff x="0" y="0"/>
          <a:chExt cx="0" cy="0"/>
        </a:xfrm>
      </p:grpSpPr>
      <p:sp>
        <p:nvSpPr>
          <p:cNvPr id="1093" name="Google Shape;1093;p46"/>
          <p:cNvSpPr txBox="1">
            <a:spLocks noGrp="1"/>
          </p:cNvSpPr>
          <p:nvPr>
            <p:ph type="ctrTitle" idx="4294967295"/>
          </p:nvPr>
        </p:nvSpPr>
        <p:spPr>
          <a:xfrm>
            <a:off x="618825" y="411675"/>
            <a:ext cx="47277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Interaction Flowchart</a:t>
            </a:r>
            <a:endParaRPr/>
          </a:p>
        </p:txBody>
      </p:sp>
      <p:sp>
        <p:nvSpPr>
          <p:cNvPr id="1094" name="Google Shape;1094;p46"/>
          <p:cNvSpPr txBox="1"/>
          <p:nvPr/>
        </p:nvSpPr>
        <p:spPr>
          <a:xfrm>
            <a:off x="3614160" y="527150"/>
            <a:ext cx="5160900" cy="267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Font typeface="Maven Pro"/>
              <a:buChar char="-"/>
            </a:pPr>
            <a:r>
              <a:rPr lang="en">
                <a:solidFill>
                  <a:srgbClr val="FFFFFF"/>
                </a:solidFill>
                <a:latin typeface="Maven Pro"/>
                <a:ea typeface="Maven Pro"/>
                <a:cs typeface="Maven Pro"/>
                <a:sym typeface="Maven Pro"/>
              </a:rPr>
              <a:t>High level proposed asynchronous application process</a:t>
            </a:r>
            <a:endParaRPr>
              <a:solidFill>
                <a:srgbClr val="FFFFFF"/>
              </a:solidFill>
              <a:latin typeface="Maven Pro"/>
              <a:ea typeface="Maven Pro"/>
              <a:cs typeface="Maven Pro"/>
              <a:sym typeface="Maven Pro"/>
            </a:endParaRPr>
          </a:p>
        </p:txBody>
      </p:sp>
      <p:sp>
        <p:nvSpPr>
          <p:cNvPr id="1095" name="Google Shape;1095;p46"/>
          <p:cNvSpPr/>
          <p:nvPr/>
        </p:nvSpPr>
        <p:spPr>
          <a:xfrm>
            <a:off x="343725" y="1680750"/>
            <a:ext cx="1123200" cy="6057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600">
                <a:latin typeface="Maven Pro"/>
                <a:ea typeface="Maven Pro"/>
                <a:cs typeface="Maven Pro"/>
                <a:sym typeface="Maven Pro"/>
              </a:rPr>
              <a:t>Applicant visits government portal page and meets a virtual assistant that will guide them in the application process </a:t>
            </a:r>
            <a:endParaRPr sz="600">
              <a:latin typeface="Maven Pro"/>
              <a:ea typeface="Maven Pro"/>
              <a:cs typeface="Maven Pro"/>
              <a:sym typeface="Maven Pro"/>
            </a:endParaRPr>
          </a:p>
        </p:txBody>
      </p:sp>
      <p:sp>
        <p:nvSpPr>
          <p:cNvPr id="1096" name="Google Shape;1096;p46"/>
          <p:cNvSpPr/>
          <p:nvPr/>
        </p:nvSpPr>
        <p:spPr>
          <a:xfrm>
            <a:off x="1715325" y="1680750"/>
            <a:ext cx="1083600" cy="6057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600">
                <a:latin typeface="Maven Pro"/>
                <a:ea typeface="Maven Pro"/>
                <a:cs typeface="Maven Pro"/>
                <a:sym typeface="Maven Pro"/>
              </a:rPr>
              <a:t>Applicant enters specific personal information and completes a multi choice selection form based on their situation</a:t>
            </a:r>
            <a:endParaRPr sz="600">
              <a:latin typeface="Maven Pro"/>
              <a:ea typeface="Maven Pro"/>
              <a:cs typeface="Maven Pro"/>
              <a:sym typeface="Maven Pro"/>
            </a:endParaRPr>
          </a:p>
        </p:txBody>
      </p:sp>
      <p:sp>
        <p:nvSpPr>
          <p:cNvPr id="1097" name="Google Shape;1097;p46"/>
          <p:cNvSpPr/>
          <p:nvPr/>
        </p:nvSpPr>
        <p:spPr>
          <a:xfrm>
            <a:off x="3086925" y="1680750"/>
            <a:ext cx="1123200" cy="6318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600">
                <a:latin typeface="Maven Pro"/>
                <a:ea typeface="Maven Pro"/>
                <a:cs typeface="Maven Pro"/>
                <a:sym typeface="Maven Pro"/>
              </a:rPr>
              <a:t>Based on the choices made, the system renders a check list of required documents </a:t>
            </a:r>
            <a:endParaRPr sz="600">
              <a:latin typeface="Maven Pro"/>
              <a:ea typeface="Maven Pro"/>
              <a:cs typeface="Maven Pro"/>
              <a:sym typeface="Maven Pro"/>
            </a:endParaRPr>
          </a:p>
        </p:txBody>
      </p:sp>
      <p:sp>
        <p:nvSpPr>
          <p:cNvPr id="1098" name="Google Shape;1098;p46"/>
          <p:cNvSpPr/>
          <p:nvPr/>
        </p:nvSpPr>
        <p:spPr>
          <a:xfrm>
            <a:off x="4458525" y="1680750"/>
            <a:ext cx="1052100" cy="6318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600">
                <a:latin typeface="Maven Pro"/>
                <a:ea typeface="Maven Pro"/>
                <a:cs typeface="Maven Pro"/>
                <a:sym typeface="Maven Pro"/>
              </a:rPr>
              <a:t>Applicant is ready to apply and uploads documents for review by a government official. He/She waits to hear from government official</a:t>
            </a:r>
            <a:endParaRPr sz="600">
              <a:latin typeface="Maven Pro"/>
              <a:ea typeface="Maven Pro"/>
              <a:cs typeface="Maven Pro"/>
              <a:sym typeface="Maven Pro"/>
            </a:endParaRPr>
          </a:p>
        </p:txBody>
      </p:sp>
      <p:sp>
        <p:nvSpPr>
          <p:cNvPr id="1099" name="Google Shape;1099;p46"/>
          <p:cNvSpPr/>
          <p:nvPr/>
        </p:nvSpPr>
        <p:spPr>
          <a:xfrm>
            <a:off x="4279725" y="2690625"/>
            <a:ext cx="1052100" cy="6057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600">
                <a:latin typeface="Maven Pro"/>
                <a:ea typeface="Maven Pro"/>
                <a:cs typeface="Maven Pro"/>
                <a:sym typeface="Maven Pro"/>
              </a:rPr>
              <a:t>Government official reviews uploaded documents and confirms all required documents already in database are correct</a:t>
            </a:r>
            <a:endParaRPr sz="600">
              <a:latin typeface="Maven Pro"/>
              <a:ea typeface="Maven Pro"/>
              <a:cs typeface="Maven Pro"/>
              <a:sym typeface="Maven Pro"/>
            </a:endParaRPr>
          </a:p>
        </p:txBody>
      </p:sp>
      <p:sp>
        <p:nvSpPr>
          <p:cNvPr id="1100" name="Google Shape;1100;p46"/>
          <p:cNvSpPr/>
          <p:nvPr/>
        </p:nvSpPr>
        <p:spPr>
          <a:xfrm>
            <a:off x="5727525" y="2690625"/>
            <a:ext cx="1052100" cy="6057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600">
                <a:latin typeface="Maven Pro"/>
                <a:ea typeface="Maven Pro"/>
                <a:cs typeface="Maven Pro"/>
                <a:sym typeface="Maven Pro"/>
              </a:rPr>
              <a:t>Approval notification is set to applicant</a:t>
            </a:r>
            <a:endParaRPr sz="600">
              <a:latin typeface="Maven Pro"/>
              <a:ea typeface="Maven Pro"/>
              <a:cs typeface="Maven Pro"/>
              <a:sym typeface="Maven Pro"/>
            </a:endParaRPr>
          </a:p>
        </p:txBody>
      </p:sp>
      <p:sp>
        <p:nvSpPr>
          <p:cNvPr id="1101" name="Google Shape;1101;p46"/>
          <p:cNvSpPr/>
          <p:nvPr/>
        </p:nvSpPr>
        <p:spPr>
          <a:xfrm>
            <a:off x="5144325" y="3919100"/>
            <a:ext cx="1052100" cy="6057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600">
                <a:latin typeface="Maven Pro"/>
                <a:ea typeface="Maven Pro"/>
                <a:cs typeface="Maven Pro"/>
                <a:sym typeface="Maven Pro"/>
              </a:rPr>
              <a:t>Applicant gets approval  notification and schedules appointment using virtual assistant </a:t>
            </a:r>
            <a:endParaRPr sz="600">
              <a:latin typeface="Maven Pro"/>
              <a:ea typeface="Maven Pro"/>
              <a:cs typeface="Maven Pro"/>
              <a:sym typeface="Maven Pro"/>
            </a:endParaRPr>
          </a:p>
        </p:txBody>
      </p:sp>
      <p:sp>
        <p:nvSpPr>
          <p:cNvPr id="1102" name="Google Shape;1102;p46"/>
          <p:cNvSpPr/>
          <p:nvPr/>
        </p:nvSpPr>
        <p:spPr>
          <a:xfrm>
            <a:off x="6439725" y="3919100"/>
            <a:ext cx="1052100" cy="6057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600">
                <a:latin typeface="Maven Pro"/>
                <a:ea typeface="Maven Pro"/>
                <a:cs typeface="Maven Pro"/>
                <a:sym typeface="Maven Pro"/>
              </a:rPr>
              <a:t>Applicant appears at government interview with certainty of outcome of application</a:t>
            </a:r>
            <a:endParaRPr sz="600">
              <a:latin typeface="Maven Pro"/>
              <a:ea typeface="Maven Pro"/>
              <a:cs typeface="Maven Pro"/>
              <a:sym typeface="Maven Pro"/>
            </a:endParaRPr>
          </a:p>
        </p:txBody>
      </p:sp>
      <p:sp>
        <p:nvSpPr>
          <p:cNvPr id="1103" name="Google Shape;1103;p46"/>
          <p:cNvSpPr/>
          <p:nvPr/>
        </p:nvSpPr>
        <p:spPr>
          <a:xfrm>
            <a:off x="7811325" y="3919100"/>
            <a:ext cx="1052100" cy="6057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600">
                <a:latin typeface="Maven Pro"/>
                <a:ea typeface="Maven Pro"/>
                <a:cs typeface="Maven Pro"/>
                <a:sym typeface="Maven Pro"/>
              </a:rPr>
              <a:t>Applicant gets their passport</a:t>
            </a:r>
            <a:endParaRPr sz="600">
              <a:latin typeface="Maven Pro"/>
              <a:ea typeface="Maven Pro"/>
              <a:cs typeface="Maven Pro"/>
              <a:sym typeface="Maven Pro"/>
            </a:endParaRPr>
          </a:p>
        </p:txBody>
      </p:sp>
      <p:cxnSp>
        <p:nvCxnSpPr>
          <p:cNvPr id="1104" name="Google Shape;1104;p46"/>
          <p:cNvCxnSpPr/>
          <p:nvPr/>
        </p:nvCxnSpPr>
        <p:spPr>
          <a:xfrm rot="10800000" flipH="1">
            <a:off x="347800" y="2434000"/>
            <a:ext cx="5071800" cy="39300"/>
          </a:xfrm>
          <a:prstGeom prst="straightConnector1">
            <a:avLst/>
          </a:prstGeom>
          <a:noFill/>
          <a:ln w="38100" cap="flat" cmpd="sng">
            <a:solidFill>
              <a:srgbClr val="00FF00"/>
            </a:solidFill>
            <a:prstDash val="solid"/>
            <a:round/>
            <a:headEnd type="none" w="med" len="med"/>
            <a:tailEnd type="none" w="med" len="med"/>
          </a:ln>
        </p:spPr>
      </p:cxnSp>
      <p:cxnSp>
        <p:nvCxnSpPr>
          <p:cNvPr id="1105" name="Google Shape;1105;p46"/>
          <p:cNvCxnSpPr/>
          <p:nvPr/>
        </p:nvCxnSpPr>
        <p:spPr>
          <a:xfrm rot="10800000" flipH="1">
            <a:off x="4415075" y="3494800"/>
            <a:ext cx="2352000" cy="11100"/>
          </a:xfrm>
          <a:prstGeom prst="straightConnector1">
            <a:avLst/>
          </a:prstGeom>
          <a:noFill/>
          <a:ln w="38100" cap="flat" cmpd="sng">
            <a:solidFill>
              <a:srgbClr val="00FF00"/>
            </a:solidFill>
            <a:prstDash val="solid"/>
            <a:round/>
            <a:headEnd type="none" w="med" len="med"/>
            <a:tailEnd type="none" w="med" len="med"/>
          </a:ln>
        </p:spPr>
      </p:cxnSp>
      <p:cxnSp>
        <p:nvCxnSpPr>
          <p:cNvPr id="1106" name="Google Shape;1106;p46"/>
          <p:cNvCxnSpPr/>
          <p:nvPr/>
        </p:nvCxnSpPr>
        <p:spPr>
          <a:xfrm rot="10800000" flipH="1">
            <a:off x="5177075" y="4713700"/>
            <a:ext cx="3567600" cy="11400"/>
          </a:xfrm>
          <a:prstGeom prst="straightConnector1">
            <a:avLst/>
          </a:prstGeom>
          <a:noFill/>
          <a:ln w="38100" cap="flat" cmpd="sng">
            <a:solidFill>
              <a:srgbClr val="00FF00"/>
            </a:solidFill>
            <a:prstDash val="solid"/>
            <a:round/>
            <a:headEnd type="none" w="med" len="med"/>
            <a:tailEnd type="none" w="med" len="med"/>
          </a:ln>
        </p:spPr>
      </p:cxnSp>
      <p:cxnSp>
        <p:nvCxnSpPr>
          <p:cNvPr id="1107" name="Google Shape;1107;p46"/>
          <p:cNvCxnSpPr/>
          <p:nvPr/>
        </p:nvCxnSpPr>
        <p:spPr>
          <a:xfrm rot="10800000" flipH="1">
            <a:off x="447725" y="3087600"/>
            <a:ext cx="762300" cy="1500"/>
          </a:xfrm>
          <a:prstGeom prst="straightConnector1">
            <a:avLst/>
          </a:prstGeom>
          <a:noFill/>
          <a:ln w="38100" cap="flat" cmpd="sng">
            <a:solidFill>
              <a:srgbClr val="00FF00"/>
            </a:solidFill>
            <a:prstDash val="solid"/>
            <a:round/>
            <a:headEnd type="none" w="med" len="med"/>
            <a:tailEnd type="none" w="med" len="med"/>
          </a:ln>
        </p:spPr>
      </p:cxnSp>
      <p:sp>
        <p:nvSpPr>
          <p:cNvPr id="1108" name="Google Shape;1108;p46"/>
          <p:cNvSpPr txBox="1"/>
          <p:nvPr/>
        </p:nvSpPr>
        <p:spPr>
          <a:xfrm>
            <a:off x="403875" y="2815475"/>
            <a:ext cx="912900" cy="1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latin typeface="Maven Pro"/>
                <a:ea typeface="Maven Pro"/>
                <a:cs typeface="Maven Pro"/>
                <a:sym typeface="Maven Pro"/>
              </a:rPr>
              <a:t>Timeline</a:t>
            </a:r>
            <a:endParaRPr sz="800">
              <a:solidFill>
                <a:srgbClr val="FFFFFF"/>
              </a:solidFill>
              <a:latin typeface="Maven Pro"/>
              <a:ea typeface="Maven Pro"/>
              <a:cs typeface="Maven Pro"/>
              <a:sym typeface="Maven Pro"/>
            </a:endParaRPr>
          </a:p>
        </p:txBody>
      </p:sp>
      <p:sp>
        <p:nvSpPr>
          <p:cNvPr id="1109" name="Google Shape;1109;p46"/>
          <p:cNvSpPr/>
          <p:nvPr/>
        </p:nvSpPr>
        <p:spPr>
          <a:xfrm>
            <a:off x="999825" y="23431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6"/>
          <p:cNvSpPr txBox="1"/>
          <p:nvPr/>
        </p:nvSpPr>
        <p:spPr>
          <a:xfrm>
            <a:off x="984525" y="23254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1</a:t>
            </a:r>
            <a:endParaRPr sz="800">
              <a:latin typeface="Maven Pro"/>
              <a:ea typeface="Maven Pro"/>
              <a:cs typeface="Maven Pro"/>
              <a:sym typeface="Maven Pro"/>
            </a:endParaRPr>
          </a:p>
        </p:txBody>
      </p:sp>
      <p:sp>
        <p:nvSpPr>
          <p:cNvPr id="1111" name="Google Shape;1111;p46"/>
          <p:cNvSpPr/>
          <p:nvPr/>
        </p:nvSpPr>
        <p:spPr>
          <a:xfrm>
            <a:off x="2295225" y="23431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6"/>
          <p:cNvSpPr txBox="1"/>
          <p:nvPr/>
        </p:nvSpPr>
        <p:spPr>
          <a:xfrm>
            <a:off x="2279925" y="23254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2</a:t>
            </a:r>
            <a:endParaRPr sz="800">
              <a:latin typeface="Maven Pro"/>
              <a:ea typeface="Maven Pro"/>
              <a:cs typeface="Maven Pro"/>
              <a:sym typeface="Maven Pro"/>
            </a:endParaRPr>
          </a:p>
        </p:txBody>
      </p:sp>
      <p:sp>
        <p:nvSpPr>
          <p:cNvPr id="1113" name="Google Shape;1113;p46"/>
          <p:cNvSpPr/>
          <p:nvPr/>
        </p:nvSpPr>
        <p:spPr>
          <a:xfrm>
            <a:off x="3514425" y="23431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6"/>
          <p:cNvSpPr txBox="1"/>
          <p:nvPr/>
        </p:nvSpPr>
        <p:spPr>
          <a:xfrm>
            <a:off x="3499125" y="23254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3</a:t>
            </a:r>
            <a:endParaRPr sz="800">
              <a:latin typeface="Maven Pro"/>
              <a:ea typeface="Maven Pro"/>
              <a:cs typeface="Maven Pro"/>
              <a:sym typeface="Maven Pro"/>
            </a:endParaRPr>
          </a:p>
        </p:txBody>
      </p:sp>
      <p:sp>
        <p:nvSpPr>
          <p:cNvPr id="1115" name="Google Shape;1115;p46"/>
          <p:cNvSpPr/>
          <p:nvPr/>
        </p:nvSpPr>
        <p:spPr>
          <a:xfrm>
            <a:off x="4733625" y="23431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6"/>
          <p:cNvSpPr txBox="1"/>
          <p:nvPr/>
        </p:nvSpPr>
        <p:spPr>
          <a:xfrm>
            <a:off x="4718325" y="23254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4</a:t>
            </a:r>
            <a:endParaRPr sz="800">
              <a:latin typeface="Maven Pro"/>
              <a:ea typeface="Maven Pro"/>
              <a:cs typeface="Maven Pro"/>
              <a:sym typeface="Maven Pro"/>
            </a:endParaRPr>
          </a:p>
        </p:txBody>
      </p:sp>
      <p:sp>
        <p:nvSpPr>
          <p:cNvPr id="1117" name="Google Shape;1117;p46"/>
          <p:cNvSpPr/>
          <p:nvPr/>
        </p:nvSpPr>
        <p:spPr>
          <a:xfrm>
            <a:off x="4809825" y="34099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6"/>
          <p:cNvSpPr txBox="1"/>
          <p:nvPr/>
        </p:nvSpPr>
        <p:spPr>
          <a:xfrm>
            <a:off x="4794525" y="33922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5</a:t>
            </a:r>
            <a:endParaRPr sz="800">
              <a:latin typeface="Maven Pro"/>
              <a:ea typeface="Maven Pro"/>
              <a:cs typeface="Maven Pro"/>
              <a:sym typeface="Maven Pro"/>
            </a:endParaRPr>
          </a:p>
        </p:txBody>
      </p:sp>
      <p:sp>
        <p:nvSpPr>
          <p:cNvPr id="1119" name="Google Shape;1119;p46"/>
          <p:cNvSpPr/>
          <p:nvPr/>
        </p:nvSpPr>
        <p:spPr>
          <a:xfrm>
            <a:off x="6105225" y="34099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6"/>
          <p:cNvSpPr txBox="1"/>
          <p:nvPr/>
        </p:nvSpPr>
        <p:spPr>
          <a:xfrm>
            <a:off x="6089925" y="33922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6</a:t>
            </a:r>
            <a:endParaRPr sz="800">
              <a:latin typeface="Maven Pro"/>
              <a:ea typeface="Maven Pro"/>
              <a:cs typeface="Maven Pro"/>
              <a:sym typeface="Maven Pro"/>
            </a:endParaRPr>
          </a:p>
        </p:txBody>
      </p:sp>
      <p:sp>
        <p:nvSpPr>
          <p:cNvPr id="1121" name="Google Shape;1121;p46"/>
          <p:cNvSpPr/>
          <p:nvPr/>
        </p:nvSpPr>
        <p:spPr>
          <a:xfrm>
            <a:off x="5571825" y="46291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6"/>
          <p:cNvSpPr txBox="1"/>
          <p:nvPr/>
        </p:nvSpPr>
        <p:spPr>
          <a:xfrm>
            <a:off x="5556525" y="46114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7</a:t>
            </a:r>
            <a:endParaRPr sz="800">
              <a:latin typeface="Maven Pro"/>
              <a:ea typeface="Maven Pro"/>
              <a:cs typeface="Maven Pro"/>
              <a:sym typeface="Maven Pro"/>
            </a:endParaRPr>
          </a:p>
        </p:txBody>
      </p:sp>
      <p:sp>
        <p:nvSpPr>
          <p:cNvPr id="1123" name="Google Shape;1123;p46"/>
          <p:cNvSpPr/>
          <p:nvPr/>
        </p:nvSpPr>
        <p:spPr>
          <a:xfrm>
            <a:off x="6867225" y="46291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6"/>
          <p:cNvSpPr txBox="1"/>
          <p:nvPr/>
        </p:nvSpPr>
        <p:spPr>
          <a:xfrm>
            <a:off x="6851925" y="4611450"/>
            <a:ext cx="2436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8</a:t>
            </a:r>
            <a:endParaRPr sz="800">
              <a:latin typeface="Maven Pro"/>
              <a:ea typeface="Maven Pro"/>
              <a:cs typeface="Maven Pro"/>
              <a:sym typeface="Maven Pro"/>
            </a:endParaRPr>
          </a:p>
        </p:txBody>
      </p:sp>
      <p:sp>
        <p:nvSpPr>
          <p:cNvPr id="1125" name="Google Shape;1125;p46"/>
          <p:cNvSpPr/>
          <p:nvPr/>
        </p:nvSpPr>
        <p:spPr>
          <a:xfrm>
            <a:off x="8162625" y="4629150"/>
            <a:ext cx="213000" cy="210900"/>
          </a:xfrm>
          <a:prstGeom prst="ellipse">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6"/>
          <p:cNvSpPr txBox="1"/>
          <p:nvPr/>
        </p:nvSpPr>
        <p:spPr>
          <a:xfrm>
            <a:off x="8147325" y="4611450"/>
            <a:ext cx="305400" cy="2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aven Pro"/>
                <a:ea typeface="Maven Pro"/>
                <a:cs typeface="Maven Pro"/>
                <a:sym typeface="Maven Pro"/>
              </a:rPr>
              <a:t>9</a:t>
            </a:r>
            <a:endParaRPr sz="800">
              <a:latin typeface="Maven Pro"/>
              <a:ea typeface="Maven Pro"/>
              <a:cs typeface="Maven Pro"/>
              <a:sym typeface="Maven Pro"/>
            </a:endParaRPr>
          </a:p>
        </p:txBody>
      </p:sp>
      <p:cxnSp>
        <p:nvCxnSpPr>
          <p:cNvPr id="1127" name="Google Shape;1127;p46"/>
          <p:cNvCxnSpPr/>
          <p:nvPr/>
        </p:nvCxnSpPr>
        <p:spPr>
          <a:xfrm rot="10800000" flipH="1">
            <a:off x="447725" y="3468600"/>
            <a:ext cx="762300" cy="1500"/>
          </a:xfrm>
          <a:prstGeom prst="straightConnector1">
            <a:avLst/>
          </a:prstGeom>
          <a:noFill/>
          <a:ln w="38100" cap="flat" cmpd="sng">
            <a:solidFill>
              <a:srgbClr val="FFFF00"/>
            </a:solidFill>
            <a:prstDash val="solid"/>
            <a:round/>
            <a:headEnd type="none" w="med" len="med"/>
            <a:tailEnd type="none" w="med" len="med"/>
          </a:ln>
        </p:spPr>
      </p:cxnSp>
      <p:sp>
        <p:nvSpPr>
          <p:cNvPr id="1128" name="Google Shape;1128;p46"/>
          <p:cNvSpPr txBox="1"/>
          <p:nvPr/>
        </p:nvSpPr>
        <p:spPr>
          <a:xfrm>
            <a:off x="403875" y="3196475"/>
            <a:ext cx="912900" cy="1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latin typeface="Maven Pro"/>
                <a:ea typeface="Maven Pro"/>
                <a:cs typeface="Maven Pro"/>
                <a:sym typeface="Maven Pro"/>
              </a:rPr>
              <a:t>Flow</a:t>
            </a:r>
            <a:endParaRPr sz="800">
              <a:solidFill>
                <a:srgbClr val="FFFFFF"/>
              </a:solidFill>
              <a:latin typeface="Maven Pro"/>
              <a:ea typeface="Maven Pro"/>
              <a:cs typeface="Maven Pro"/>
              <a:sym typeface="Maven Pro"/>
            </a:endParaRPr>
          </a:p>
        </p:txBody>
      </p:sp>
      <p:cxnSp>
        <p:nvCxnSpPr>
          <p:cNvPr id="1129" name="Google Shape;1129;p46"/>
          <p:cNvCxnSpPr/>
          <p:nvPr/>
        </p:nvCxnSpPr>
        <p:spPr>
          <a:xfrm>
            <a:off x="1504425" y="1957200"/>
            <a:ext cx="210900" cy="0"/>
          </a:xfrm>
          <a:prstGeom prst="straightConnector1">
            <a:avLst/>
          </a:prstGeom>
          <a:noFill/>
          <a:ln w="19050" cap="flat" cmpd="sng">
            <a:solidFill>
              <a:srgbClr val="FFFF00"/>
            </a:solidFill>
            <a:prstDash val="solid"/>
            <a:round/>
            <a:headEnd type="none" w="med" len="med"/>
            <a:tailEnd type="triangle" w="med" len="med"/>
          </a:ln>
        </p:spPr>
      </p:cxnSp>
      <p:cxnSp>
        <p:nvCxnSpPr>
          <p:cNvPr id="1130" name="Google Shape;1130;p46"/>
          <p:cNvCxnSpPr/>
          <p:nvPr/>
        </p:nvCxnSpPr>
        <p:spPr>
          <a:xfrm>
            <a:off x="2876025" y="1957200"/>
            <a:ext cx="210900" cy="0"/>
          </a:xfrm>
          <a:prstGeom prst="straightConnector1">
            <a:avLst/>
          </a:prstGeom>
          <a:noFill/>
          <a:ln w="19050" cap="flat" cmpd="sng">
            <a:solidFill>
              <a:srgbClr val="FFFF00"/>
            </a:solidFill>
            <a:prstDash val="solid"/>
            <a:round/>
            <a:headEnd type="none" w="med" len="med"/>
            <a:tailEnd type="triangle" w="med" len="med"/>
          </a:ln>
        </p:spPr>
      </p:cxnSp>
      <p:cxnSp>
        <p:nvCxnSpPr>
          <p:cNvPr id="1131" name="Google Shape;1131;p46"/>
          <p:cNvCxnSpPr/>
          <p:nvPr/>
        </p:nvCxnSpPr>
        <p:spPr>
          <a:xfrm>
            <a:off x="4247625" y="1957200"/>
            <a:ext cx="210900" cy="0"/>
          </a:xfrm>
          <a:prstGeom prst="straightConnector1">
            <a:avLst/>
          </a:prstGeom>
          <a:noFill/>
          <a:ln w="19050" cap="flat" cmpd="sng">
            <a:solidFill>
              <a:srgbClr val="FFFF00"/>
            </a:solidFill>
            <a:prstDash val="solid"/>
            <a:round/>
            <a:headEnd type="none" w="med" len="med"/>
            <a:tailEnd type="triangle" w="med" len="med"/>
          </a:ln>
        </p:spPr>
      </p:cxnSp>
      <p:cxnSp>
        <p:nvCxnSpPr>
          <p:cNvPr id="1132" name="Google Shape;1132;p46"/>
          <p:cNvCxnSpPr/>
          <p:nvPr/>
        </p:nvCxnSpPr>
        <p:spPr>
          <a:xfrm>
            <a:off x="5390625" y="3024000"/>
            <a:ext cx="210900" cy="0"/>
          </a:xfrm>
          <a:prstGeom prst="straightConnector1">
            <a:avLst/>
          </a:prstGeom>
          <a:noFill/>
          <a:ln w="19050" cap="flat" cmpd="sng">
            <a:solidFill>
              <a:srgbClr val="FFFF00"/>
            </a:solidFill>
            <a:prstDash val="solid"/>
            <a:round/>
            <a:headEnd type="none" w="med" len="med"/>
            <a:tailEnd type="triangle" w="med" len="med"/>
          </a:ln>
        </p:spPr>
      </p:cxnSp>
      <p:cxnSp>
        <p:nvCxnSpPr>
          <p:cNvPr id="1133" name="Google Shape;1133;p46"/>
          <p:cNvCxnSpPr/>
          <p:nvPr/>
        </p:nvCxnSpPr>
        <p:spPr>
          <a:xfrm>
            <a:off x="6228825" y="4243200"/>
            <a:ext cx="210900" cy="0"/>
          </a:xfrm>
          <a:prstGeom prst="straightConnector1">
            <a:avLst/>
          </a:prstGeom>
          <a:noFill/>
          <a:ln w="19050" cap="flat" cmpd="sng">
            <a:solidFill>
              <a:srgbClr val="FFFF00"/>
            </a:solidFill>
            <a:prstDash val="solid"/>
            <a:round/>
            <a:headEnd type="none" w="med" len="med"/>
            <a:tailEnd type="triangle" w="med" len="med"/>
          </a:ln>
        </p:spPr>
      </p:cxnSp>
      <p:cxnSp>
        <p:nvCxnSpPr>
          <p:cNvPr id="1134" name="Google Shape;1134;p46"/>
          <p:cNvCxnSpPr/>
          <p:nvPr/>
        </p:nvCxnSpPr>
        <p:spPr>
          <a:xfrm>
            <a:off x="7524225" y="4243200"/>
            <a:ext cx="210900" cy="0"/>
          </a:xfrm>
          <a:prstGeom prst="straightConnector1">
            <a:avLst/>
          </a:prstGeom>
          <a:noFill/>
          <a:ln w="19050" cap="flat" cmpd="sng">
            <a:solidFill>
              <a:srgbClr val="FFFF00"/>
            </a:solidFill>
            <a:prstDash val="solid"/>
            <a:round/>
            <a:headEnd type="none" w="med" len="med"/>
            <a:tailEnd type="triangle" w="med" len="med"/>
          </a:ln>
        </p:spPr>
      </p:cxnSp>
      <p:sp>
        <p:nvSpPr>
          <p:cNvPr id="1135" name="Google Shape;1135;p46"/>
          <p:cNvSpPr/>
          <p:nvPr/>
        </p:nvSpPr>
        <p:spPr>
          <a:xfrm>
            <a:off x="1033738" y="4118840"/>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 name="Google Shape;1136;p46"/>
          <p:cNvGrpSpPr/>
          <p:nvPr/>
        </p:nvGrpSpPr>
        <p:grpSpPr>
          <a:xfrm>
            <a:off x="1924136" y="4146429"/>
            <a:ext cx="379764" cy="337684"/>
            <a:chOff x="5585861" y="2905929"/>
            <a:chExt cx="379764" cy="337684"/>
          </a:xfrm>
        </p:grpSpPr>
        <p:sp>
          <p:nvSpPr>
            <p:cNvPr id="1137" name="Google Shape;1137;p4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46"/>
          <p:cNvGrpSpPr/>
          <p:nvPr/>
        </p:nvGrpSpPr>
        <p:grpSpPr>
          <a:xfrm>
            <a:off x="2873028" y="4177130"/>
            <a:ext cx="361147" cy="360797"/>
            <a:chOff x="7978465" y="1969392"/>
            <a:chExt cx="361147" cy="360797"/>
          </a:xfrm>
        </p:grpSpPr>
        <p:sp>
          <p:nvSpPr>
            <p:cNvPr id="1142" name="Google Shape;1142;p4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 name="Google Shape;1151;p46"/>
          <p:cNvSpPr txBox="1">
            <a:spLocks noGrp="1"/>
          </p:cNvSpPr>
          <p:nvPr>
            <p:ph type="ctrTitle" idx="4294967295"/>
          </p:nvPr>
        </p:nvSpPr>
        <p:spPr>
          <a:xfrm>
            <a:off x="2655100" y="4526300"/>
            <a:ext cx="912900" cy="45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accent6"/>
                </a:solidFill>
              </a:rPr>
              <a:t>Power Distance</a:t>
            </a:r>
            <a:endParaRPr sz="900">
              <a:solidFill>
                <a:schemeClr val="accent6"/>
              </a:solidFill>
            </a:endParaRPr>
          </a:p>
        </p:txBody>
      </p:sp>
      <p:sp>
        <p:nvSpPr>
          <p:cNvPr id="1152" name="Google Shape;1152;p46"/>
          <p:cNvSpPr txBox="1">
            <a:spLocks noGrp="1"/>
          </p:cNvSpPr>
          <p:nvPr>
            <p:ph type="ctrTitle" idx="4294967295"/>
          </p:nvPr>
        </p:nvSpPr>
        <p:spPr>
          <a:xfrm>
            <a:off x="861075" y="4428600"/>
            <a:ext cx="948900" cy="45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accent6"/>
                </a:solidFill>
              </a:rPr>
              <a:t>Uncertainty Avoidance</a:t>
            </a:r>
            <a:endParaRPr sz="800">
              <a:solidFill>
                <a:schemeClr val="accent6"/>
              </a:solidFill>
            </a:endParaRPr>
          </a:p>
        </p:txBody>
      </p:sp>
      <p:sp>
        <p:nvSpPr>
          <p:cNvPr id="1153" name="Google Shape;1153;p46"/>
          <p:cNvSpPr txBox="1">
            <a:spLocks noGrp="1"/>
          </p:cNvSpPr>
          <p:nvPr>
            <p:ph type="ctrTitle" idx="4294967295"/>
          </p:nvPr>
        </p:nvSpPr>
        <p:spPr>
          <a:xfrm>
            <a:off x="1733800" y="4541475"/>
            <a:ext cx="845100" cy="45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accent6"/>
                </a:solidFill>
              </a:rPr>
              <a:t>Masculinity</a:t>
            </a:r>
            <a:endParaRPr sz="900">
              <a:solidFill>
                <a:schemeClr val="accent6"/>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57"/>
        <p:cNvGrpSpPr/>
        <p:nvPr/>
      </p:nvGrpSpPr>
      <p:grpSpPr>
        <a:xfrm>
          <a:off x="0" y="0"/>
          <a:ext cx="0" cy="0"/>
          <a:chOff x="0" y="0"/>
          <a:chExt cx="0" cy="0"/>
        </a:xfrm>
      </p:grpSpPr>
      <p:sp>
        <p:nvSpPr>
          <p:cNvPr id="1158" name="Google Shape;1158;p4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a:t>
            </a:r>
            <a:endParaRPr/>
          </a:p>
        </p:txBody>
      </p:sp>
      <p:pic>
        <p:nvPicPr>
          <p:cNvPr id="1159" name="Google Shape;1159;p47"/>
          <p:cNvPicPr preferRelativeResize="0"/>
          <p:nvPr/>
        </p:nvPicPr>
        <p:blipFill>
          <a:blip r:embed="rId3">
            <a:alphaModFix/>
          </a:blip>
          <a:stretch>
            <a:fillRect/>
          </a:stretch>
        </p:blipFill>
        <p:spPr>
          <a:xfrm>
            <a:off x="709750" y="1190275"/>
            <a:ext cx="5008123" cy="3133200"/>
          </a:xfrm>
          <a:prstGeom prst="rect">
            <a:avLst/>
          </a:prstGeom>
          <a:noFill/>
          <a:ln>
            <a:noFill/>
          </a:ln>
        </p:spPr>
      </p:pic>
      <p:pic>
        <p:nvPicPr>
          <p:cNvPr id="1160" name="Google Shape;1160;p47" title="Passport Bot.mov">
            <a:hlinkClick r:id="rId4"/>
          </p:cNvPr>
          <p:cNvPicPr preferRelativeResize="0"/>
          <p:nvPr/>
        </p:nvPicPr>
        <p:blipFill>
          <a:blip r:embed="rId5">
            <a:alphaModFix/>
          </a:blip>
          <a:stretch>
            <a:fillRect/>
          </a:stretch>
        </p:blipFill>
        <p:spPr>
          <a:xfrm>
            <a:off x="6218099" y="505225"/>
            <a:ext cx="2355350" cy="43762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64"/>
        <p:cNvGrpSpPr/>
        <p:nvPr/>
      </p:nvGrpSpPr>
      <p:grpSpPr>
        <a:xfrm>
          <a:off x="0" y="0"/>
          <a:ext cx="0" cy="0"/>
          <a:chOff x="0" y="0"/>
          <a:chExt cx="0" cy="0"/>
        </a:xfrm>
      </p:grpSpPr>
      <p:sp>
        <p:nvSpPr>
          <p:cNvPr id="1165" name="Google Shape;1165;p4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a:t>
            </a:r>
            <a:r>
              <a:rPr lang="en">
                <a:solidFill>
                  <a:schemeClr val="accent3"/>
                </a:solidFill>
              </a:rPr>
              <a:t>YOU</a:t>
            </a:r>
            <a:endParaRPr>
              <a:solidFill>
                <a:schemeClr val="accent3"/>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69"/>
        <p:cNvGrpSpPr/>
        <p:nvPr/>
      </p:nvGrpSpPr>
      <p:grpSpPr>
        <a:xfrm>
          <a:off x="0" y="0"/>
          <a:ext cx="0" cy="0"/>
          <a:chOff x="0" y="0"/>
          <a:chExt cx="0" cy="0"/>
        </a:xfrm>
      </p:grpSpPr>
      <p:sp>
        <p:nvSpPr>
          <p:cNvPr id="1170" name="Google Shape;1170;p4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Appendix: Hofstede Insights</a:t>
            </a:r>
            <a:endParaRPr/>
          </a:p>
        </p:txBody>
      </p:sp>
      <p:pic>
        <p:nvPicPr>
          <p:cNvPr id="1171" name="Google Shape;1171;p49"/>
          <p:cNvPicPr preferRelativeResize="0"/>
          <p:nvPr/>
        </p:nvPicPr>
        <p:blipFill>
          <a:blip r:embed="rId3">
            <a:alphaModFix/>
          </a:blip>
          <a:stretch>
            <a:fillRect/>
          </a:stretch>
        </p:blipFill>
        <p:spPr>
          <a:xfrm>
            <a:off x="1649663" y="1075843"/>
            <a:ext cx="5844674" cy="3594500"/>
          </a:xfrm>
          <a:prstGeom prst="rect">
            <a:avLst/>
          </a:prstGeom>
          <a:noFill/>
          <a:ln>
            <a:noFill/>
          </a:ln>
        </p:spPr>
      </p:pic>
      <p:pic>
        <p:nvPicPr>
          <p:cNvPr id="1172" name="Google Shape;1172;p49"/>
          <p:cNvPicPr preferRelativeResize="0"/>
          <p:nvPr/>
        </p:nvPicPr>
        <p:blipFill rotWithShape="1">
          <a:blip r:embed="rId4">
            <a:alphaModFix/>
          </a:blip>
          <a:srcRect l="2754" r="1587"/>
          <a:stretch/>
        </p:blipFill>
        <p:spPr>
          <a:xfrm>
            <a:off x="5731250" y="212675"/>
            <a:ext cx="3001200" cy="1896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27"/>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Design Recommendations</a:t>
            </a:r>
            <a:endParaRPr/>
          </a:p>
        </p:txBody>
      </p:sp>
      <p:sp>
        <p:nvSpPr>
          <p:cNvPr id="573" name="Google Shape;573;p27"/>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solution </a:t>
            </a:r>
            <a:br>
              <a:rPr lang="en"/>
            </a:br>
            <a:r>
              <a:rPr lang="en"/>
              <a:t>we proposed.</a:t>
            </a:r>
            <a:endParaRPr/>
          </a:p>
        </p:txBody>
      </p:sp>
      <p:sp>
        <p:nvSpPr>
          <p:cNvPr id="574" name="Google Shape;574;p27"/>
          <p:cNvSpPr txBox="1">
            <a:spLocks noGrp="1"/>
          </p:cNvSpPr>
          <p:nvPr>
            <p:ph type="ctrTitle" idx="4"/>
          </p:nvPr>
        </p:nvSpPr>
        <p:spPr>
          <a:xfrm>
            <a:off x="3942834" y="3396800"/>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&amp; Findings</a:t>
            </a:r>
            <a:endParaRPr/>
          </a:p>
        </p:txBody>
      </p:sp>
      <p:sp>
        <p:nvSpPr>
          <p:cNvPr id="575" name="Google Shape;575;p27"/>
          <p:cNvSpPr txBox="1">
            <a:spLocks noGrp="1"/>
          </p:cNvSpPr>
          <p:nvPr>
            <p:ph type="ctrTitle"/>
          </p:nvPr>
        </p:nvSpPr>
        <p:spPr>
          <a:xfrm>
            <a:off x="1223300" y="3396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Problem &amp; Planning</a:t>
            </a:r>
            <a:endParaRPr/>
          </a:p>
        </p:txBody>
      </p:sp>
      <p:sp>
        <p:nvSpPr>
          <p:cNvPr id="576" name="Google Shape;576;p27"/>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we sought to address and how.</a:t>
            </a:r>
            <a:endParaRPr/>
          </a:p>
        </p:txBody>
      </p:sp>
      <p:sp>
        <p:nvSpPr>
          <p:cNvPr id="577" name="Google Shape;577;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578" name="Google Shape;578;p27"/>
          <p:cNvSpPr txBox="1">
            <a:spLocks noGrp="1"/>
          </p:cNvSpPr>
          <p:nvPr>
            <p:ph type="subTitle" idx="5"/>
          </p:nvPr>
        </p:nvSpPr>
        <p:spPr>
          <a:xfrm>
            <a:off x="3942825" y="3829675"/>
            <a:ext cx="19410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we discovered through our research.</a:t>
            </a:r>
            <a:endParaRPr/>
          </a:p>
        </p:txBody>
      </p:sp>
      <p:sp>
        <p:nvSpPr>
          <p:cNvPr id="579" name="Google Shape;579;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580" name="Google Shape;580;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We’ll Cover Today</a:t>
            </a:r>
            <a:endParaRPr/>
          </a:p>
        </p:txBody>
      </p:sp>
      <p:sp>
        <p:nvSpPr>
          <p:cNvPr id="581" name="Google Shape;581;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582" name="Google Shape;582;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 name="Google Shape;585;p27"/>
          <p:cNvCxnSpPr>
            <a:stCxn id="582" idx="1"/>
            <a:endCxn id="577"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586" name="Google Shape;586;p27"/>
          <p:cNvCxnSpPr>
            <a:stCxn id="583" idx="1"/>
            <a:endCxn id="579"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587" name="Google Shape;587;p27"/>
          <p:cNvCxnSpPr>
            <a:stCxn id="584" idx="1"/>
            <a:endCxn id="581"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588" name="Google Shape;588;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 name="Google Shape;591;p27"/>
          <p:cNvGrpSpPr/>
          <p:nvPr/>
        </p:nvGrpSpPr>
        <p:grpSpPr>
          <a:xfrm>
            <a:off x="4075558" y="1684660"/>
            <a:ext cx="577210" cy="580282"/>
            <a:chOff x="3095745" y="3805393"/>
            <a:chExt cx="352840" cy="354717"/>
          </a:xfrm>
        </p:grpSpPr>
        <p:sp>
          <p:nvSpPr>
            <p:cNvPr id="592" name="Google Shape;592;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27"/>
          <p:cNvGrpSpPr/>
          <p:nvPr/>
        </p:nvGrpSpPr>
        <p:grpSpPr>
          <a:xfrm>
            <a:off x="6789168" y="1684647"/>
            <a:ext cx="583817" cy="580314"/>
            <a:chOff x="3541011" y="3367320"/>
            <a:chExt cx="348257" cy="346188"/>
          </a:xfrm>
        </p:grpSpPr>
        <p:sp>
          <p:nvSpPr>
            <p:cNvPr id="599" name="Google Shape;599;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28"/>
          <p:cNvSpPr txBox="1">
            <a:spLocks noGrp="1"/>
          </p:cNvSpPr>
          <p:nvPr>
            <p:ph type="title"/>
          </p:nvPr>
        </p:nvSpPr>
        <p:spPr>
          <a:xfrm>
            <a:off x="1733725" y="704250"/>
            <a:ext cx="5676600" cy="245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t>Problem &amp; Planning</a:t>
            </a:r>
            <a:endParaRPr sz="6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29"/>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Mexico’s passport renewal process can be confusing. The government wanted to design a bot to streamline the process, but they needed to know more about users’ current experiences, as well as what they wanted from the bot.</a:t>
            </a:r>
            <a:endParaRPr/>
          </a:p>
        </p:txBody>
      </p:sp>
      <p:sp>
        <p:nvSpPr>
          <p:cNvPr id="613" name="Google Shape;613;p29"/>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Problem</a:t>
            </a:r>
            <a:endParaRPr/>
          </a:p>
        </p:txBody>
      </p:sp>
      <p:pic>
        <p:nvPicPr>
          <p:cNvPr id="614" name="Google Shape;614;p29"/>
          <p:cNvPicPr preferRelativeResize="0"/>
          <p:nvPr/>
        </p:nvPicPr>
        <p:blipFill>
          <a:blip r:embed="rId3">
            <a:alphaModFix/>
          </a:blip>
          <a:stretch>
            <a:fillRect/>
          </a:stretch>
        </p:blipFill>
        <p:spPr>
          <a:xfrm>
            <a:off x="5634600" y="1799225"/>
            <a:ext cx="1579475" cy="1850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30"/>
          <p:cNvSpPr/>
          <p:nvPr/>
        </p:nvSpPr>
        <p:spPr>
          <a:xfrm>
            <a:off x="6224900" y="1590450"/>
            <a:ext cx="2720700" cy="2509200"/>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0" name="Google Shape;620;p30"/>
          <p:cNvCxnSpPr/>
          <p:nvPr/>
        </p:nvCxnSpPr>
        <p:spPr>
          <a:xfrm>
            <a:off x="5124638" y="-408925"/>
            <a:ext cx="0" cy="455100"/>
          </a:xfrm>
          <a:prstGeom prst="straightConnector1">
            <a:avLst/>
          </a:prstGeom>
          <a:noFill/>
          <a:ln w="19050" cap="flat" cmpd="sng">
            <a:solidFill>
              <a:schemeClr val="lt2"/>
            </a:solidFill>
            <a:prstDash val="solid"/>
            <a:round/>
            <a:headEnd type="none" w="med" len="med"/>
            <a:tailEnd type="none" w="med" len="med"/>
          </a:ln>
        </p:spPr>
      </p:cxnSp>
      <p:sp>
        <p:nvSpPr>
          <p:cNvPr id="621" name="Google Shape;621;p3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Project Planning</a:t>
            </a:r>
            <a:endParaRPr/>
          </a:p>
        </p:txBody>
      </p:sp>
      <p:cxnSp>
        <p:nvCxnSpPr>
          <p:cNvPr id="622" name="Google Shape;622;p30"/>
          <p:cNvCxnSpPr/>
          <p:nvPr/>
        </p:nvCxnSpPr>
        <p:spPr>
          <a:xfrm>
            <a:off x="330650" y="2907500"/>
            <a:ext cx="7995900" cy="7800"/>
          </a:xfrm>
          <a:prstGeom prst="straightConnector1">
            <a:avLst/>
          </a:prstGeom>
          <a:noFill/>
          <a:ln w="19050" cap="flat" cmpd="sng">
            <a:solidFill>
              <a:schemeClr val="lt2"/>
            </a:solidFill>
            <a:prstDash val="solid"/>
            <a:round/>
            <a:headEnd type="none" w="med" len="med"/>
            <a:tailEnd type="none" w="med" len="med"/>
          </a:ln>
        </p:spPr>
      </p:cxnSp>
      <p:grpSp>
        <p:nvGrpSpPr>
          <p:cNvPr id="623" name="Google Shape;623;p30"/>
          <p:cNvGrpSpPr/>
          <p:nvPr/>
        </p:nvGrpSpPr>
        <p:grpSpPr>
          <a:xfrm>
            <a:off x="534525" y="2731350"/>
            <a:ext cx="373500" cy="373500"/>
            <a:chOff x="1372725" y="1912500"/>
            <a:chExt cx="373500" cy="373500"/>
          </a:xfrm>
        </p:grpSpPr>
        <p:sp>
          <p:nvSpPr>
            <p:cNvPr id="624" name="Google Shape;624;p30"/>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30"/>
          <p:cNvGrpSpPr/>
          <p:nvPr/>
        </p:nvGrpSpPr>
        <p:grpSpPr>
          <a:xfrm>
            <a:off x="1734737" y="2695113"/>
            <a:ext cx="373500" cy="373500"/>
            <a:chOff x="3212675" y="1912500"/>
            <a:chExt cx="373500" cy="373500"/>
          </a:xfrm>
        </p:grpSpPr>
        <p:sp>
          <p:nvSpPr>
            <p:cNvPr id="627" name="Google Shape;627;p30"/>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30"/>
          <p:cNvGrpSpPr/>
          <p:nvPr/>
        </p:nvGrpSpPr>
        <p:grpSpPr>
          <a:xfrm>
            <a:off x="2934948" y="2710938"/>
            <a:ext cx="373500" cy="373500"/>
            <a:chOff x="5557850" y="1912500"/>
            <a:chExt cx="373500" cy="373500"/>
          </a:xfrm>
        </p:grpSpPr>
        <p:sp>
          <p:nvSpPr>
            <p:cNvPr id="630" name="Google Shape;630;p30"/>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0"/>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632;p30"/>
          <p:cNvGrpSpPr/>
          <p:nvPr/>
        </p:nvGrpSpPr>
        <p:grpSpPr>
          <a:xfrm>
            <a:off x="5335371" y="2731350"/>
            <a:ext cx="373500" cy="373500"/>
            <a:chOff x="7457825" y="1912500"/>
            <a:chExt cx="373500" cy="373500"/>
          </a:xfrm>
        </p:grpSpPr>
        <p:sp>
          <p:nvSpPr>
            <p:cNvPr id="633" name="Google Shape;633;p30"/>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 name="Google Shape;635;p30"/>
          <p:cNvSpPr txBox="1">
            <a:spLocks noGrp="1"/>
          </p:cNvSpPr>
          <p:nvPr>
            <p:ph type="ctrTitle" idx="4294967295"/>
          </p:nvPr>
        </p:nvSpPr>
        <p:spPr>
          <a:xfrm>
            <a:off x="222100" y="3282475"/>
            <a:ext cx="19200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rPr>
              <a:t>Cross-functional Discussion</a:t>
            </a:r>
            <a:endParaRPr sz="2000">
              <a:solidFill>
                <a:schemeClr val="accent2"/>
              </a:solidFill>
            </a:endParaRPr>
          </a:p>
        </p:txBody>
      </p:sp>
      <p:sp>
        <p:nvSpPr>
          <p:cNvPr id="636" name="Google Shape;636;p30"/>
          <p:cNvSpPr txBox="1">
            <a:spLocks noGrp="1"/>
          </p:cNvSpPr>
          <p:nvPr>
            <p:ph type="ctrTitle" idx="4294967295"/>
          </p:nvPr>
        </p:nvSpPr>
        <p:spPr>
          <a:xfrm>
            <a:off x="1114050" y="2053475"/>
            <a:ext cx="17070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rPr>
              <a:t>Literature Review</a:t>
            </a:r>
            <a:endParaRPr sz="2000">
              <a:solidFill>
                <a:schemeClr val="accent1"/>
              </a:solidFill>
            </a:endParaRPr>
          </a:p>
        </p:txBody>
      </p:sp>
      <p:sp>
        <p:nvSpPr>
          <p:cNvPr id="637" name="Google Shape;637;p30"/>
          <p:cNvSpPr txBox="1">
            <a:spLocks noGrp="1"/>
          </p:cNvSpPr>
          <p:nvPr>
            <p:ph type="ctrTitle" idx="4294967295"/>
          </p:nvPr>
        </p:nvSpPr>
        <p:spPr>
          <a:xfrm>
            <a:off x="2499750" y="3269462"/>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3"/>
                </a:solidFill>
              </a:rPr>
              <a:t>User Interviews</a:t>
            </a:r>
            <a:endParaRPr sz="2000">
              <a:solidFill>
                <a:schemeClr val="accent3"/>
              </a:solidFill>
            </a:endParaRPr>
          </a:p>
        </p:txBody>
      </p:sp>
      <p:sp>
        <p:nvSpPr>
          <p:cNvPr id="638" name="Google Shape;638;p30"/>
          <p:cNvSpPr txBox="1">
            <a:spLocks noGrp="1"/>
          </p:cNvSpPr>
          <p:nvPr>
            <p:ph type="ctrTitle" idx="4294967295"/>
          </p:nvPr>
        </p:nvSpPr>
        <p:spPr>
          <a:xfrm>
            <a:off x="4668625" y="3206625"/>
            <a:ext cx="17070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4"/>
                </a:solidFill>
              </a:rPr>
              <a:t>Prototyping</a:t>
            </a:r>
            <a:endParaRPr sz="2000">
              <a:solidFill>
                <a:schemeClr val="accent4"/>
              </a:solidFill>
            </a:endParaRPr>
          </a:p>
        </p:txBody>
      </p:sp>
      <p:grpSp>
        <p:nvGrpSpPr>
          <p:cNvPr id="639" name="Google Shape;639;p30"/>
          <p:cNvGrpSpPr/>
          <p:nvPr/>
        </p:nvGrpSpPr>
        <p:grpSpPr>
          <a:xfrm>
            <a:off x="6535583" y="2731338"/>
            <a:ext cx="373500" cy="373500"/>
            <a:chOff x="5557850" y="1912500"/>
            <a:chExt cx="373500" cy="373500"/>
          </a:xfrm>
        </p:grpSpPr>
        <p:sp>
          <p:nvSpPr>
            <p:cNvPr id="640" name="Google Shape;640;p30"/>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highlight>
                  <a:srgbClr val="B7B7B7"/>
                </a:highlight>
              </a:endParaRPr>
            </a:p>
          </p:txBody>
        </p:sp>
        <p:sp>
          <p:nvSpPr>
            <p:cNvPr id="641" name="Google Shape;641;p30"/>
            <p:cNvSpPr/>
            <p:nvPr/>
          </p:nvSpPr>
          <p:spPr>
            <a:xfrm>
              <a:off x="5557850" y="1912500"/>
              <a:ext cx="373500" cy="373500"/>
            </a:xfrm>
            <a:prstGeom prst="donut">
              <a:avLst>
                <a:gd name="adj" fmla="val 101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highlight>
                  <a:srgbClr val="B7B7B7"/>
                </a:highlight>
              </a:endParaRPr>
            </a:p>
          </p:txBody>
        </p:sp>
      </p:grpSp>
      <p:sp>
        <p:nvSpPr>
          <p:cNvPr id="642" name="Google Shape;642;p30"/>
          <p:cNvSpPr txBox="1">
            <a:spLocks noGrp="1"/>
          </p:cNvSpPr>
          <p:nvPr>
            <p:ph type="ctrTitle" idx="4294967295"/>
          </p:nvPr>
        </p:nvSpPr>
        <p:spPr>
          <a:xfrm>
            <a:off x="6174650" y="2188387"/>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2"/>
                </a:solidFill>
              </a:rPr>
              <a:t>Testing &amp; Iteration</a:t>
            </a:r>
            <a:endParaRPr sz="2000">
              <a:solidFill>
                <a:schemeClr val="lt2"/>
              </a:solidFill>
            </a:endParaRPr>
          </a:p>
        </p:txBody>
      </p:sp>
      <p:grpSp>
        <p:nvGrpSpPr>
          <p:cNvPr id="643" name="Google Shape;643;p30"/>
          <p:cNvGrpSpPr/>
          <p:nvPr/>
        </p:nvGrpSpPr>
        <p:grpSpPr>
          <a:xfrm>
            <a:off x="7735795" y="2731338"/>
            <a:ext cx="373500" cy="373500"/>
            <a:chOff x="5557850" y="1912500"/>
            <a:chExt cx="373500" cy="373500"/>
          </a:xfrm>
        </p:grpSpPr>
        <p:sp>
          <p:nvSpPr>
            <p:cNvPr id="644" name="Google Shape;644;p30"/>
            <p:cNvSpPr/>
            <p:nvPr/>
          </p:nvSpPr>
          <p:spPr>
            <a:xfrm>
              <a:off x="5649188" y="2003850"/>
              <a:ext cx="190800" cy="1908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645" name="Google Shape;645;p30"/>
            <p:cNvSpPr/>
            <p:nvPr/>
          </p:nvSpPr>
          <p:spPr>
            <a:xfrm>
              <a:off x="5557850" y="1912500"/>
              <a:ext cx="373500" cy="373500"/>
            </a:xfrm>
            <a:prstGeom prst="donut">
              <a:avLst>
                <a:gd name="adj" fmla="val 10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grpSp>
      <p:sp>
        <p:nvSpPr>
          <p:cNvPr id="646" name="Google Shape;646;p30"/>
          <p:cNvSpPr txBox="1">
            <a:spLocks noGrp="1"/>
          </p:cNvSpPr>
          <p:nvPr>
            <p:ph type="ctrTitle" idx="4294967295"/>
          </p:nvPr>
        </p:nvSpPr>
        <p:spPr>
          <a:xfrm>
            <a:off x="6994411" y="3206625"/>
            <a:ext cx="19200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6"/>
                </a:solidFill>
              </a:rPr>
              <a:t>Localization &amp; Implementation</a:t>
            </a:r>
            <a:endParaRPr sz="2000">
              <a:solidFill>
                <a:schemeClr val="accent6"/>
              </a:solidFill>
            </a:endParaRPr>
          </a:p>
        </p:txBody>
      </p:sp>
      <p:sp>
        <p:nvSpPr>
          <p:cNvPr id="647" name="Google Shape;647;p30"/>
          <p:cNvSpPr txBox="1"/>
          <p:nvPr/>
        </p:nvSpPr>
        <p:spPr>
          <a:xfrm>
            <a:off x="6858175" y="4242550"/>
            <a:ext cx="1584000" cy="54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FFFFFF"/>
                </a:solidFill>
                <a:latin typeface="Share Tech"/>
                <a:ea typeface="Share Tech"/>
                <a:cs typeface="Share Tech"/>
                <a:sym typeface="Share Tech"/>
              </a:rPr>
              <a:t>Future Efforts</a:t>
            </a:r>
            <a:endParaRPr sz="2000">
              <a:solidFill>
                <a:srgbClr val="FFFFFF"/>
              </a:solidFill>
              <a:latin typeface="Share Tech"/>
              <a:ea typeface="Share Tech"/>
              <a:cs typeface="Share Tech"/>
              <a:sym typeface="Share Tech"/>
            </a:endParaRPr>
          </a:p>
        </p:txBody>
      </p:sp>
      <p:grpSp>
        <p:nvGrpSpPr>
          <p:cNvPr id="648" name="Google Shape;648;p30"/>
          <p:cNvGrpSpPr/>
          <p:nvPr/>
        </p:nvGrpSpPr>
        <p:grpSpPr>
          <a:xfrm>
            <a:off x="4135160" y="2710938"/>
            <a:ext cx="373500" cy="373500"/>
            <a:chOff x="5557850" y="1912500"/>
            <a:chExt cx="373500" cy="373500"/>
          </a:xfrm>
        </p:grpSpPr>
        <p:sp>
          <p:nvSpPr>
            <p:cNvPr id="649" name="Google Shape;649;p30"/>
            <p:cNvSpPr/>
            <p:nvPr/>
          </p:nvSpPr>
          <p:spPr>
            <a:xfrm>
              <a:off x="5649188" y="2003850"/>
              <a:ext cx="190800" cy="190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557850" y="1912500"/>
              <a:ext cx="373500" cy="373500"/>
            </a:xfrm>
            <a:prstGeom prst="donut">
              <a:avLst>
                <a:gd name="adj" fmla="val 10193"/>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 name="Google Shape;651;p30"/>
          <p:cNvSpPr txBox="1">
            <a:spLocks noGrp="1"/>
          </p:cNvSpPr>
          <p:nvPr>
            <p:ph type="ctrTitle" idx="4294967295"/>
          </p:nvPr>
        </p:nvSpPr>
        <p:spPr>
          <a:xfrm>
            <a:off x="3667975" y="2125562"/>
            <a:ext cx="1286400" cy="427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5"/>
                </a:solidFill>
              </a:rPr>
              <a:t>Data Analysis</a:t>
            </a:r>
            <a:endParaRPr sz="2000">
              <a:solidFill>
                <a:schemeClr val="accent5"/>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47"/>
                                        </p:tgtEl>
                                        <p:attrNameLst>
                                          <p:attrName>style.visibility</p:attrName>
                                        </p:attrNameLst>
                                      </p:cBhvr>
                                      <p:to>
                                        <p:strVal val="visible"/>
                                      </p:to>
                                    </p:set>
                                    <p:animEffect transition="in" filter="fade">
                                      <p:cBhvr>
                                        <p:cTn id="7" dur="1000"/>
                                        <p:tgtEl>
                                          <p:spTgt spid="647"/>
                                        </p:tgtEl>
                                      </p:cBhvr>
                                    </p:animEffect>
                                  </p:childTnLst>
                                </p:cTn>
                              </p:par>
                              <p:par>
                                <p:cTn id="8" presetID="10" presetClass="entr" presetSubtype="0" fill="hold" nodeType="withEffect">
                                  <p:stCondLst>
                                    <p:cond delay="0"/>
                                  </p:stCondLst>
                                  <p:childTnLst>
                                    <p:set>
                                      <p:cBhvr>
                                        <p:cTn id="9" dur="1" fill="hold">
                                          <p:stCondLst>
                                            <p:cond delay="0"/>
                                          </p:stCondLst>
                                        </p:cTn>
                                        <p:tgtEl>
                                          <p:spTgt spid="647"/>
                                        </p:tgtEl>
                                        <p:attrNameLst>
                                          <p:attrName>style.visibility</p:attrName>
                                        </p:attrNameLst>
                                      </p:cBhvr>
                                      <p:to>
                                        <p:strVal val="visible"/>
                                      </p:to>
                                    </p:set>
                                    <p:animEffect transition="in" filter="fade">
                                      <p:cBhvr>
                                        <p:cTn id="10" dur="1000"/>
                                        <p:tgtEl>
                                          <p:spTgt spid="647"/>
                                        </p:tgtEl>
                                      </p:cBhvr>
                                    </p:animEffect>
                                  </p:childTnLst>
                                </p:cTn>
                              </p:par>
                              <p:par>
                                <p:cTn id="11" presetID="10" presetClass="entr" presetSubtype="0" fill="hold" nodeType="withEffect">
                                  <p:stCondLst>
                                    <p:cond delay="0"/>
                                  </p:stCondLst>
                                  <p:childTnLst>
                                    <p:set>
                                      <p:cBhvr>
                                        <p:cTn id="12" dur="1" fill="hold">
                                          <p:stCondLst>
                                            <p:cond delay="0"/>
                                          </p:stCondLst>
                                        </p:cTn>
                                        <p:tgtEl>
                                          <p:spTgt spid="619"/>
                                        </p:tgtEl>
                                        <p:attrNameLst>
                                          <p:attrName>style.visibility</p:attrName>
                                        </p:attrNameLst>
                                      </p:cBhvr>
                                      <p:to>
                                        <p:strVal val="visible"/>
                                      </p:to>
                                    </p:set>
                                    <p:animEffect transition="in" filter="fade">
                                      <p:cBhvr>
                                        <p:cTn id="13" dur="1000"/>
                                        <p:tgtEl>
                                          <p:spTgt spid="6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656" name="Google Shape;656;p31"/>
          <p:cNvSpPr txBox="1">
            <a:spLocks noGrp="1"/>
          </p:cNvSpPr>
          <p:nvPr>
            <p:ph type="title"/>
          </p:nvPr>
        </p:nvSpPr>
        <p:spPr>
          <a:xfrm>
            <a:off x="1733725" y="704250"/>
            <a:ext cx="5676600" cy="245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solidFill>
                  <a:schemeClr val="accent3"/>
                </a:solidFill>
              </a:rPr>
              <a:t>Research &amp; Findings</a:t>
            </a:r>
            <a:endParaRPr sz="6000">
              <a:solidFill>
                <a:schemeClr val="accent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32"/>
          <p:cNvSpPr txBox="1">
            <a:spLocks noGrp="1"/>
          </p:cNvSpPr>
          <p:nvPr>
            <p:ph type="ctrTitle"/>
          </p:nvPr>
        </p:nvSpPr>
        <p:spPr>
          <a:xfrm>
            <a:off x="1131775" y="2213063"/>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6"/>
                </a:solidFill>
              </a:rPr>
              <a:t>Power Distance</a:t>
            </a:r>
            <a:endParaRPr>
              <a:solidFill>
                <a:schemeClr val="accent6"/>
              </a:solidFill>
            </a:endParaRPr>
          </a:p>
        </p:txBody>
      </p:sp>
      <p:sp>
        <p:nvSpPr>
          <p:cNvPr id="662" name="Google Shape;662;p32"/>
          <p:cNvSpPr txBox="1">
            <a:spLocks noGrp="1"/>
          </p:cNvSpPr>
          <p:nvPr>
            <p:ph type="subTitle" idx="1"/>
          </p:nvPr>
        </p:nvSpPr>
        <p:spPr>
          <a:xfrm>
            <a:off x="808850" y="1388975"/>
            <a:ext cx="25713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4"/>
                </a:solidFill>
              </a:rPr>
              <a:t>High</a:t>
            </a:r>
            <a:r>
              <a:rPr lang="en"/>
              <a:t> - established hierarchy and system of rules that are not often questioned</a:t>
            </a:r>
            <a:endParaRPr/>
          </a:p>
        </p:txBody>
      </p:sp>
      <p:sp>
        <p:nvSpPr>
          <p:cNvPr id="663" name="Google Shape;663;p32"/>
          <p:cNvSpPr txBox="1">
            <a:spLocks noGrp="1"/>
          </p:cNvSpPr>
          <p:nvPr>
            <p:ph type="ctrTitle" idx="2"/>
          </p:nvPr>
        </p:nvSpPr>
        <p:spPr>
          <a:xfrm>
            <a:off x="3638513" y="2213063"/>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6"/>
                </a:solidFill>
              </a:rPr>
              <a:t>Individualism</a:t>
            </a:r>
            <a:endParaRPr>
              <a:solidFill>
                <a:schemeClr val="accent6"/>
              </a:solidFill>
            </a:endParaRPr>
          </a:p>
        </p:txBody>
      </p:sp>
      <p:sp>
        <p:nvSpPr>
          <p:cNvPr id="664" name="Google Shape;664;p32"/>
          <p:cNvSpPr txBox="1">
            <a:spLocks noGrp="1"/>
          </p:cNvSpPr>
          <p:nvPr>
            <p:ph type="subTitle" idx="3"/>
          </p:nvPr>
        </p:nvSpPr>
        <p:spPr>
          <a:xfrm>
            <a:off x="3482713" y="1388972"/>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2"/>
                </a:solidFill>
              </a:rPr>
              <a:t>Low</a:t>
            </a:r>
            <a:r>
              <a:rPr lang="en"/>
              <a:t> - values group membership, </a:t>
            </a:r>
            <a:br>
              <a:rPr lang="en"/>
            </a:br>
            <a:r>
              <a:rPr lang="en"/>
              <a:t>particularly family</a:t>
            </a:r>
            <a:endParaRPr/>
          </a:p>
        </p:txBody>
      </p:sp>
      <p:sp>
        <p:nvSpPr>
          <p:cNvPr id="665" name="Google Shape;665;p32"/>
          <p:cNvSpPr txBox="1">
            <a:spLocks noGrp="1"/>
          </p:cNvSpPr>
          <p:nvPr>
            <p:ph type="ctrTitle" idx="4"/>
          </p:nvPr>
        </p:nvSpPr>
        <p:spPr>
          <a:xfrm>
            <a:off x="5961975" y="2213075"/>
            <a:ext cx="21135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6"/>
                </a:solidFill>
              </a:rPr>
              <a:t>Uncertainty Avoidance</a:t>
            </a:r>
            <a:endParaRPr>
              <a:solidFill>
                <a:schemeClr val="accent6"/>
              </a:solidFill>
            </a:endParaRPr>
          </a:p>
        </p:txBody>
      </p:sp>
      <p:sp>
        <p:nvSpPr>
          <p:cNvPr id="666" name="Google Shape;666;p32"/>
          <p:cNvSpPr txBox="1">
            <a:spLocks noGrp="1"/>
          </p:cNvSpPr>
          <p:nvPr>
            <p:ph type="subTitle" idx="5"/>
          </p:nvPr>
        </p:nvSpPr>
        <p:spPr>
          <a:xfrm>
            <a:off x="5961974" y="1388963"/>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4"/>
                </a:solidFill>
              </a:rPr>
              <a:t>High</a:t>
            </a:r>
            <a:r>
              <a:rPr lang="en"/>
              <a:t> - preference for certainty and clarity, desire for a sure outcome</a:t>
            </a:r>
            <a:endParaRPr/>
          </a:p>
        </p:txBody>
      </p:sp>
      <p:sp>
        <p:nvSpPr>
          <p:cNvPr id="667" name="Google Shape;667;p3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Cultural Theory - Mexico</a:t>
            </a:r>
            <a:endParaRPr/>
          </a:p>
        </p:txBody>
      </p:sp>
      <p:sp>
        <p:nvSpPr>
          <p:cNvPr id="668" name="Google Shape;668;p32"/>
          <p:cNvSpPr txBox="1">
            <a:spLocks noGrp="1"/>
          </p:cNvSpPr>
          <p:nvPr>
            <p:ph type="ctrTitle" idx="7"/>
          </p:nvPr>
        </p:nvSpPr>
        <p:spPr>
          <a:xfrm>
            <a:off x="1121525" y="40586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6"/>
                </a:solidFill>
              </a:rPr>
              <a:t>Masculinity</a:t>
            </a:r>
            <a:endParaRPr>
              <a:solidFill>
                <a:schemeClr val="accent6"/>
              </a:solidFill>
            </a:endParaRPr>
          </a:p>
        </p:txBody>
      </p:sp>
      <p:sp>
        <p:nvSpPr>
          <p:cNvPr id="669" name="Google Shape;669;p32"/>
          <p:cNvSpPr txBox="1">
            <a:spLocks noGrp="1"/>
          </p:cNvSpPr>
          <p:nvPr>
            <p:ph type="subTitle" idx="8"/>
          </p:nvPr>
        </p:nvSpPr>
        <p:spPr>
          <a:xfrm>
            <a:off x="804050" y="3309450"/>
            <a:ext cx="2367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4"/>
                </a:solidFill>
              </a:rPr>
              <a:t>High</a:t>
            </a:r>
            <a:r>
              <a:rPr lang="en"/>
              <a:t> - work-driven society that values decisiveness </a:t>
            </a:r>
            <a:br>
              <a:rPr lang="en"/>
            </a:br>
            <a:r>
              <a:rPr lang="en"/>
              <a:t>and assertiveness</a:t>
            </a:r>
            <a:endParaRPr/>
          </a:p>
        </p:txBody>
      </p:sp>
      <p:sp>
        <p:nvSpPr>
          <p:cNvPr id="670" name="Google Shape;670;p32"/>
          <p:cNvSpPr txBox="1">
            <a:spLocks noGrp="1"/>
          </p:cNvSpPr>
          <p:nvPr>
            <p:ph type="ctrTitle" idx="9"/>
          </p:nvPr>
        </p:nvSpPr>
        <p:spPr>
          <a:xfrm>
            <a:off x="3374001" y="4058600"/>
            <a:ext cx="21135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6"/>
                </a:solidFill>
              </a:rPr>
              <a:t>Long-Term Orientation</a:t>
            </a:r>
            <a:endParaRPr>
              <a:solidFill>
                <a:schemeClr val="accent6"/>
              </a:solidFill>
            </a:endParaRPr>
          </a:p>
        </p:txBody>
      </p:sp>
      <p:sp>
        <p:nvSpPr>
          <p:cNvPr id="671" name="Google Shape;671;p32"/>
          <p:cNvSpPr txBox="1">
            <a:spLocks noGrp="1"/>
          </p:cNvSpPr>
          <p:nvPr>
            <p:ph type="subTitle" idx="13"/>
          </p:nvPr>
        </p:nvSpPr>
        <p:spPr>
          <a:xfrm>
            <a:off x="3515338" y="3348938"/>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2"/>
                </a:solidFill>
              </a:rPr>
              <a:t>Low </a:t>
            </a:r>
            <a:r>
              <a:rPr lang="en"/>
              <a:t>- respect for tradition and desire for quick results</a:t>
            </a:r>
            <a:endParaRPr/>
          </a:p>
        </p:txBody>
      </p:sp>
      <p:sp>
        <p:nvSpPr>
          <p:cNvPr id="672" name="Google Shape;672;p32"/>
          <p:cNvSpPr txBox="1">
            <a:spLocks noGrp="1"/>
          </p:cNvSpPr>
          <p:nvPr>
            <p:ph type="ctrTitle" idx="14"/>
          </p:nvPr>
        </p:nvSpPr>
        <p:spPr>
          <a:xfrm>
            <a:off x="5914025" y="4058588"/>
            <a:ext cx="24267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6"/>
                </a:solidFill>
              </a:rPr>
              <a:t>High Context/Polychronic</a:t>
            </a:r>
            <a:endParaRPr>
              <a:solidFill>
                <a:schemeClr val="accent6"/>
              </a:solidFill>
            </a:endParaRPr>
          </a:p>
        </p:txBody>
      </p:sp>
      <p:sp>
        <p:nvSpPr>
          <p:cNvPr id="673" name="Google Shape;673;p32"/>
          <p:cNvSpPr txBox="1">
            <a:spLocks noGrp="1"/>
          </p:cNvSpPr>
          <p:nvPr>
            <p:ph type="subTitle" idx="15"/>
          </p:nvPr>
        </p:nvSpPr>
        <p:spPr>
          <a:xfrm>
            <a:off x="5992024" y="3348938"/>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accent4"/>
                </a:solidFill>
              </a:rPr>
              <a:t>High</a:t>
            </a:r>
            <a:r>
              <a:rPr lang="en"/>
              <a:t> - Values nuanced communication and multitasking</a:t>
            </a:r>
            <a:endParaRPr/>
          </a:p>
        </p:txBody>
      </p:sp>
      <p:grpSp>
        <p:nvGrpSpPr>
          <p:cNvPr id="674" name="Google Shape;674;p32"/>
          <p:cNvGrpSpPr/>
          <p:nvPr/>
        </p:nvGrpSpPr>
        <p:grpSpPr>
          <a:xfrm>
            <a:off x="1891853" y="2672655"/>
            <a:ext cx="361147" cy="360797"/>
            <a:chOff x="7978465" y="1969392"/>
            <a:chExt cx="361147" cy="360797"/>
          </a:xfrm>
        </p:grpSpPr>
        <p:sp>
          <p:nvSpPr>
            <p:cNvPr id="675" name="Google Shape;675;p3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32"/>
          <p:cNvGrpSpPr/>
          <p:nvPr/>
        </p:nvGrpSpPr>
        <p:grpSpPr>
          <a:xfrm>
            <a:off x="1814611" y="4518204"/>
            <a:ext cx="379764" cy="337684"/>
            <a:chOff x="5585861" y="2905929"/>
            <a:chExt cx="379764" cy="337684"/>
          </a:xfrm>
        </p:grpSpPr>
        <p:sp>
          <p:nvSpPr>
            <p:cNvPr id="685" name="Google Shape;685;p3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 name="Google Shape;689;p32"/>
          <p:cNvSpPr/>
          <p:nvPr/>
        </p:nvSpPr>
        <p:spPr>
          <a:xfrm>
            <a:off x="6919738" y="2679840"/>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 name="Google Shape;690;p32"/>
          <p:cNvGrpSpPr/>
          <p:nvPr/>
        </p:nvGrpSpPr>
        <p:grpSpPr>
          <a:xfrm>
            <a:off x="4390394" y="4571591"/>
            <a:ext cx="260722" cy="259868"/>
            <a:chOff x="3567553" y="1499912"/>
            <a:chExt cx="320022" cy="359778"/>
          </a:xfrm>
        </p:grpSpPr>
        <p:sp>
          <p:nvSpPr>
            <p:cNvPr id="691" name="Google Shape;691;p3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 name="Google Shape;697;p32"/>
          <p:cNvSpPr/>
          <p:nvPr/>
        </p:nvSpPr>
        <p:spPr>
          <a:xfrm>
            <a:off x="4366996" y="2698439"/>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2"/>
          <p:cNvSpPr/>
          <p:nvPr/>
        </p:nvSpPr>
        <p:spPr>
          <a:xfrm>
            <a:off x="6943470" y="4568169"/>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33"/>
          <p:cNvSpPr txBox="1">
            <a:spLocks noGrp="1"/>
          </p:cNvSpPr>
          <p:nvPr>
            <p:ph type="subTitle" idx="1"/>
          </p:nvPr>
        </p:nvSpPr>
        <p:spPr>
          <a:xfrm>
            <a:off x="6429027" y="3067680"/>
            <a:ext cx="24282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Including at least one notetaker.</a:t>
            </a:r>
            <a:endParaRPr/>
          </a:p>
        </p:txBody>
      </p:sp>
      <p:sp>
        <p:nvSpPr>
          <p:cNvPr id="704" name="Google Shape;704;p33"/>
          <p:cNvSpPr txBox="1">
            <a:spLocks noGrp="1"/>
          </p:cNvSpPr>
          <p:nvPr>
            <p:ph type="ctrTitle"/>
          </p:nvPr>
        </p:nvSpPr>
        <p:spPr>
          <a:xfrm>
            <a:off x="970814" y="2634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Semi-structured interviews</a:t>
            </a:r>
            <a:endParaRPr/>
          </a:p>
        </p:txBody>
      </p:sp>
      <p:sp>
        <p:nvSpPr>
          <p:cNvPr id="705" name="Google Shape;705;p33"/>
          <p:cNvSpPr txBox="1">
            <a:spLocks noGrp="1"/>
          </p:cNvSpPr>
          <p:nvPr>
            <p:ph type="subTitle" idx="2"/>
          </p:nvPr>
        </p:nvSpPr>
        <p:spPr>
          <a:xfrm>
            <a:off x="970814" y="3067680"/>
            <a:ext cx="24282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Open-ended questions to probe into passport experience.</a:t>
            </a:r>
            <a:endParaRPr/>
          </a:p>
        </p:txBody>
      </p:sp>
      <p:sp>
        <p:nvSpPr>
          <p:cNvPr id="706" name="Google Shape;706;p33"/>
          <p:cNvSpPr txBox="1">
            <a:spLocks noGrp="1"/>
          </p:cNvSpPr>
          <p:nvPr>
            <p:ph type="title" idx="3"/>
          </p:nvPr>
        </p:nvSpPr>
        <p:spPr>
          <a:xfrm>
            <a:off x="970814" y="1883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a:t>
            </a:r>
            <a:endParaRPr/>
          </a:p>
        </p:txBody>
      </p:sp>
      <p:sp>
        <p:nvSpPr>
          <p:cNvPr id="707" name="Google Shape;707;p33"/>
          <p:cNvSpPr txBox="1">
            <a:spLocks noGrp="1"/>
          </p:cNvSpPr>
          <p:nvPr>
            <p:ph type="ctrTitle" idx="4"/>
          </p:nvPr>
        </p:nvSpPr>
        <p:spPr>
          <a:xfrm>
            <a:off x="3690348" y="2634800"/>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Conducted in Spanish</a:t>
            </a:r>
            <a:endParaRPr/>
          </a:p>
        </p:txBody>
      </p:sp>
      <p:sp>
        <p:nvSpPr>
          <p:cNvPr id="708" name="Google Shape;708;p33"/>
          <p:cNvSpPr txBox="1">
            <a:spLocks noGrp="1"/>
          </p:cNvSpPr>
          <p:nvPr>
            <p:ph type="subTitle" idx="5"/>
          </p:nvPr>
        </p:nvSpPr>
        <p:spPr>
          <a:xfrm>
            <a:off x="3690341" y="3067680"/>
            <a:ext cx="24282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Participants separated based on English skill level.</a:t>
            </a:r>
            <a:endParaRPr/>
          </a:p>
        </p:txBody>
      </p:sp>
      <p:sp>
        <p:nvSpPr>
          <p:cNvPr id="709" name="Google Shape;709;p33"/>
          <p:cNvSpPr txBox="1">
            <a:spLocks noGrp="1"/>
          </p:cNvSpPr>
          <p:nvPr>
            <p:ph type="title" idx="6"/>
          </p:nvPr>
        </p:nvSpPr>
        <p:spPr>
          <a:xfrm>
            <a:off x="3690341" y="1883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a:t>
            </a:r>
            <a:endParaRPr/>
          </a:p>
        </p:txBody>
      </p:sp>
      <p:sp>
        <p:nvSpPr>
          <p:cNvPr id="710" name="Google Shape;710;p3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User Interview Design</a:t>
            </a:r>
            <a:endParaRPr/>
          </a:p>
        </p:txBody>
      </p:sp>
      <p:sp>
        <p:nvSpPr>
          <p:cNvPr id="711" name="Google Shape;711;p33"/>
          <p:cNvSpPr txBox="1">
            <a:spLocks noGrp="1"/>
          </p:cNvSpPr>
          <p:nvPr>
            <p:ph type="title" idx="9"/>
          </p:nvPr>
        </p:nvSpPr>
        <p:spPr>
          <a:xfrm>
            <a:off x="6428436" y="1883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 hour</a:t>
            </a:r>
            <a:endParaRPr/>
          </a:p>
        </p:txBody>
      </p:sp>
      <p:sp>
        <p:nvSpPr>
          <p:cNvPr id="712" name="Google Shape;712;p33"/>
          <p:cNvSpPr txBox="1">
            <a:spLocks noGrp="1"/>
          </p:cNvSpPr>
          <p:nvPr>
            <p:ph type="ctrTitle" idx="13"/>
          </p:nvPr>
        </p:nvSpPr>
        <p:spPr>
          <a:xfrm>
            <a:off x="6429027" y="2634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One interviewer, multiple observers</a:t>
            </a:r>
            <a:endParaRPr/>
          </a:p>
        </p:txBody>
      </p:sp>
      <p:sp>
        <p:nvSpPr>
          <p:cNvPr id="713" name="Google Shape;713;p33"/>
          <p:cNvSpPr txBox="1">
            <a:spLocks noGrp="1"/>
          </p:cNvSpPr>
          <p:nvPr>
            <p:ph type="ctrTitle"/>
          </p:nvPr>
        </p:nvSpPr>
        <p:spPr>
          <a:xfrm>
            <a:off x="970853" y="4246075"/>
            <a:ext cx="6413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300"/>
              <a:t>Culture Theory:</a:t>
            </a:r>
            <a:r>
              <a:rPr lang="en"/>
              <a:t> High Context &amp; Uncertainty Avoidance</a:t>
            </a:r>
            <a:endParaRPr/>
          </a:p>
        </p:txBody>
      </p:sp>
      <p:sp>
        <p:nvSpPr>
          <p:cNvPr id="714" name="Google Shape;714;p33"/>
          <p:cNvSpPr/>
          <p:nvPr/>
        </p:nvSpPr>
        <p:spPr>
          <a:xfrm>
            <a:off x="7131538" y="4361740"/>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3"/>
          <p:cNvSpPr/>
          <p:nvPr/>
        </p:nvSpPr>
        <p:spPr>
          <a:xfrm>
            <a:off x="6686795" y="440503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1590</Words>
  <Application>Microsoft Macintosh PowerPoint</Application>
  <PresentationFormat>On-screen Show (16:9)</PresentationFormat>
  <Paragraphs>261</Paragraphs>
  <Slides>25</Slides>
  <Notes>25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Fira Sans Condensed Medium</vt:lpstr>
      <vt:lpstr>Livvic Light</vt:lpstr>
      <vt:lpstr>Arial</vt:lpstr>
      <vt:lpstr>Advent Pro SemiBold</vt:lpstr>
      <vt:lpstr>Nunito Light</vt:lpstr>
      <vt:lpstr>Share Tech</vt:lpstr>
      <vt:lpstr>Fira Sans Extra Condensed Medium</vt:lpstr>
      <vt:lpstr>Maven Pro</vt:lpstr>
      <vt:lpstr>Data Science Consulting by Slidesgo</vt:lpstr>
      <vt:lpstr>Mexico’s Passport Renewal Bot</vt:lpstr>
      <vt:lpstr>The Team</vt:lpstr>
      <vt:lpstr>Design Recommendations</vt:lpstr>
      <vt:lpstr>Problem &amp; Planning</vt:lpstr>
      <vt:lpstr>The Problem</vt:lpstr>
      <vt:lpstr>Project Planning</vt:lpstr>
      <vt:lpstr>Research &amp; Findings</vt:lpstr>
      <vt:lpstr>Power Distance</vt:lpstr>
      <vt:lpstr>Semi-structured interviews</vt:lpstr>
      <vt:lpstr>Participant Profile </vt:lpstr>
      <vt:lpstr>Interview Quotes</vt:lpstr>
      <vt:lpstr>Affinity Diagram</vt:lpstr>
      <vt:lpstr>Data Privacy</vt:lpstr>
      <vt:lpstr>Data Privacy</vt:lpstr>
      <vt:lpstr>Design Recommendations</vt:lpstr>
      <vt:lpstr>Ideation (Design Options)</vt:lpstr>
      <vt:lpstr>Storyboard 1-3</vt:lpstr>
      <vt:lpstr>Storyboard 3-6</vt:lpstr>
      <vt:lpstr>Storyboard 6-9</vt:lpstr>
      <vt:lpstr>Interaction Design Flowchart</vt:lpstr>
      <vt:lpstr>Interaction Flowchart</vt:lpstr>
      <vt:lpstr>Interaction Flowchart</vt:lpstr>
      <vt:lpstr>Mockup</vt:lpstr>
      <vt:lpstr>THANK YOU</vt:lpstr>
      <vt:lpstr>Appendix: Hofstede Insights</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Mexico’s Passport Renewal Bot</dc:title>
  <cp:lastModifiedBy>Eggermont, Antonio</cp:lastModifiedBy>
  <cp:revision>1</cp:revision>
  <dcterms:modified xsi:type="dcterms:W3CDTF">2021-02-20T00:23:52Z</dcterms:modified>
</cp:coreProperties>
</file>